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1"/>
  </p:notesMasterIdLst>
  <p:sldIdLst>
    <p:sldId id="670" r:id="rId2"/>
    <p:sldId id="259" r:id="rId3"/>
    <p:sldId id="667" r:id="rId4"/>
    <p:sldId id="672" r:id="rId5"/>
    <p:sldId id="671" r:id="rId6"/>
    <p:sldId id="673" r:id="rId7"/>
    <p:sldId id="666" r:id="rId8"/>
    <p:sldId id="274" r:id="rId9"/>
    <p:sldId id="265" r:id="rId10"/>
    <p:sldId id="263" r:id="rId11"/>
    <p:sldId id="297" r:id="rId12"/>
    <p:sldId id="298" r:id="rId13"/>
    <p:sldId id="299" r:id="rId14"/>
    <p:sldId id="675" r:id="rId15"/>
    <p:sldId id="674" r:id="rId16"/>
    <p:sldId id="264" r:id="rId17"/>
    <p:sldId id="660" r:id="rId18"/>
    <p:sldId id="649" r:id="rId19"/>
    <p:sldId id="648" r:id="rId20"/>
    <p:sldId id="650" r:id="rId21"/>
    <p:sldId id="656" r:id="rId22"/>
    <p:sldId id="658" r:id="rId23"/>
    <p:sldId id="661" r:id="rId24"/>
    <p:sldId id="631" r:id="rId25"/>
    <p:sldId id="669" r:id="rId26"/>
    <p:sldId id="662" r:id="rId27"/>
    <p:sldId id="654" r:id="rId28"/>
    <p:sldId id="260" r:id="rId29"/>
    <p:sldId id="296" r:id="rId30"/>
  </p:sldIdLst>
  <p:sldSz cx="9144000" cy="5143500" type="screen16x9"/>
  <p:notesSz cx="6858000" cy="9144000"/>
  <p:embeddedFontLst>
    <p:embeddedFont>
      <p:font typeface="Abadi MT Condensed Light" panose="020B0306030101010103" pitchFamily="34" charset="77"/>
      <p:regular r:id="rId32"/>
    </p:embeddedFont>
    <p:embeddedFont>
      <p:font typeface="Amatic SC" pitchFamily="2" charset="-79"/>
      <p:regular r:id="rId33"/>
      <p:bold r:id="rId34"/>
    </p:embeddedFont>
    <p:embeddedFont>
      <p:font typeface="Franklin Gothic Medium" panose="020B0603020102020204" pitchFamily="34" charset="0"/>
      <p:regular r:id="rId35"/>
      <p:italic r:id="rId36"/>
    </p:embeddedFont>
    <p:embeddedFont>
      <p:font typeface="Lexend Deca" pitchFamily="2" charset="77"/>
      <p:regular r:id="rId37"/>
    </p:embeddedFont>
    <p:embeddedFont>
      <p:font typeface="Nunito" pitchFamily="2" charset="77"/>
      <p:regular r:id="rId38"/>
      <p:bold r:id="rId39"/>
      <p:italic r:id="rId40"/>
      <p:boldItalic r:id="rId41"/>
    </p:embeddedFont>
    <p:embeddedFont>
      <p:font typeface="Open Sans Light" panose="020B0306030504020204" pitchFamily="34" charset="0"/>
      <p:regular r:id="rId42"/>
      <p:bold r:id="rId43"/>
      <p:italic r:id="rId44"/>
      <p:boldItalic r:id="rId45"/>
    </p:embeddedFont>
    <p:embeddedFont>
      <p:font typeface="Open Sans SemiBold"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23E58BC8-C138-5C43-934D-5EBBDBB87443}">
          <p14:sldIdLst>
            <p14:sldId id="670"/>
            <p14:sldId id="259"/>
            <p14:sldId id="667"/>
            <p14:sldId id="672"/>
            <p14:sldId id="671"/>
            <p14:sldId id="673"/>
            <p14:sldId id="666"/>
          </p14:sldIdLst>
        </p14:section>
        <p14:section name="Urban Thinkers Campus 7.0 Presentation" id="{4A587CE8-9C18-F942-A4B2-81597D1D12DA}">
          <p14:sldIdLst>
            <p14:sldId id="274"/>
            <p14:sldId id="265"/>
            <p14:sldId id="263"/>
          </p14:sldIdLst>
        </p14:section>
        <p14:section name="Urban Thinkers Campus Organization" id="{73950D43-3A1F-5147-BA09-B6D16F771B19}">
          <p14:sldIdLst>
            <p14:sldId id="297"/>
            <p14:sldId id="298"/>
            <p14:sldId id="299"/>
            <p14:sldId id="675"/>
            <p14:sldId id="674"/>
            <p14:sldId id="264"/>
            <p14:sldId id="660"/>
            <p14:sldId id="649"/>
            <p14:sldId id="648"/>
            <p14:sldId id="650"/>
            <p14:sldId id="656"/>
            <p14:sldId id="658"/>
            <p14:sldId id="661"/>
            <p14:sldId id="631"/>
            <p14:sldId id="669"/>
            <p14:sldId id="662"/>
            <p14:sldId id="654"/>
            <p14:sldId id="260"/>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1D884B-2D1E-42E3-8A03-44CABA4551BE}">
  <a:tblStyle styleId="{AA1D884B-2D1E-42E3-8A03-44CABA4551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79F90C-1E6F-406C-B66A-A0C5474331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94694"/>
  </p:normalViewPr>
  <p:slideViewPr>
    <p:cSldViewPr snapToGrid="0" snapToObjects="1">
      <p:cViewPr varScale="1">
        <p:scale>
          <a:sx n="161" d="100"/>
          <a:sy n="161" d="100"/>
        </p:scale>
        <p:origin x="9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935A-A776-42A5-970B-80C155E7C5A0}" type="doc">
      <dgm:prSet loTypeId="urn:microsoft.com/office/officeart/2016/7/layout/BasicLinearProcessNumbered" loCatId="process" qsTypeId="urn:microsoft.com/office/officeart/2005/8/quickstyle/simple1" qsCatId="simple" csTypeId="urn:microsoft.com/office/officeart/2005/8/colors/colorful4" csCatId="colorful" phldr="1"/>
      <dgm:spPr/>
      <dgm:t>
        <a:bodyPr/>
        <a:lstStyle/>
        <a:p>
          <a:endParaRPr lang="en-US"/>
        </a:p>
      </dgm:t>
    </dgm:pt>
    <dgm:pt modelId="{03377A6E-DBE4-41B7-A7A8-6CF0C14E8C55}">
      <dgm:prSet/>
      <dgm:spPr/>
      <dgm:t>
        <a:bodyPr/>
        <a:lstStyle/>
        <a:p>
          <a:pPr algn="ctr"/>
          <a:r>
            <a:rPr lang="en-KE" dirty="0"/>
            <a:t>Focus on ONE or more ACTION AREAS</a:t>
          </a:r>
          <a:endParaRPr lang="en-US" dirty="0"/>
        </a:p>
      </dgm:t>
    </dgm:pt>
    <dgm:pt modelId="{0104DE8A-692C-4741-9E97-B63302C2DAF1}" type="parTrans" cxnId="{DED3E90E-33AE-47A3-8B44-ECD79AE0D031}">
      <dgm:prSet/>
      <dgm:spPr/>
      <dgm:t>
        <a:bodyPr/>
        <a:lstStyle/>
        <a:p>
          <a:pPr algn="ctr"/>
          <a:endParaRPr lang="en-US"/>
        </a:p>
      </dgm:t>
    </dgm:pt>
    <dgm:pt modelId="{EE6B4C78-E9CC-444B-B4C2-87B887B4E8ED}" type="sibTrans" cxnId="{DED3E90E-33AE-47A3-8B44-ECD79AE0D031}">
      <dgm:prSet phldrT="1" phldr="0"/>
      <dgm:spPr/>
      <dgm:t>
        <a:bodyPr/>
        <a:lstStyle/>
        <a:p>
          <a:pPr algn="ctr"/>
          <a:r>
            <a:rPr lang="en-US"/>
            <a:t>1</a:t>
          </a:r>
        </a:p>
      </dgm:t>
    </dgm:pt>
    <dgm:pt modelId="{88EC8AFD-BD5F-4FCB-8A48-9AE5DED5F23E}">
      <dgm:prSet/>
      <dgm:spPr/>
      <dgm:t>
        <a:bodyPr/>
        <a:lstStyle/>
        <a:p>
          <a:pPr algn="ctr"/>
          <a:r>
            <a:rPr lang="en-KE" dirty="0"/>
            <a:t>Engage in policy DIALOGUE with partners</a:t>
          </a:r>
          <a:endParaRPr lang="en-US" dirty="0"/>
        </a:p>
      </dgm:t>
    </dgm:pt>
    <dgm:pt modelId="{F5E40CB5-2BCD-4CEC-AB61-5C172BE6E534}" type="parTrans" cxnId="{BDA2D79D-E3C5-4366-A386-E99E63A8C415}">
      <dgm:prSet/>
      <dgm:spPr/>
      <dgm:t>
        <a:bodyPr/>
        <a:lstStyle/>
        <a:p>
          <a:pPr algn="ctr"/>
          <a:endParaRPr lang="en-US"/>
        </a:p>
      </dgm:t>
    </dgm:pt>
    <dgm:pt modelId="{67B64CA2-BF6D-4D99-BBD8-8E558343C0BA}" type="sibTrans" cxnId="{BDA2D79D-E3C5-4366-A386-E99E63A8C415}">
      <dgm:prSet phldrT="2" phldr="0"/>
      <dgm:spPr/>
      <dgm:t>
        <a:bodyPr/>
        <a:lstStyle/>
        <a:p>
          <a:pPr algn="ctr"/>
          <a:r>
            <a:rPr lang="en-US"/>
            <a:t>2</a:t>
          </a:r>
        </a:p>
      </dgm:t>
    </dgm:pt>
    <dgm:pt modelId="{DD625AF2-FD6F-41BA-A366-66EDB77FE690}">
      <dgm:prSet/>
      <dgm:spPr/>
      <dgm:t>
        <a:bodyPr/>
        <a:lstStyle/>
        <a:p>
          <a:pPr algn="ctr"/>
          <a:r>
            <a:rPr lang="en-KE" dirty="0"/>
            <a:t>Share SOLUTIONS</a:t>
          </a:r>
          <a:endParaRPr lang="en-US" dirty="0"/>
        </a:p>
      </dgm:t>
    </dgm:pt>
    <dgm:pt modelId="{F38E6A8D-B87B-4813-B13D-E6B9BC13B59B}" type="parTrans" cxnId="{F28490A7-9C6D-49F0-AAFA-C3D5D689A3A7}">
      <dgm:prSet/>
      <dgm:spPr/>
      <dgm:t>
        <a:bodyPr/>
        <a:lstStyle/>
        <a:p>
          <a:pPr algn="ctr"/>
          <a:endParaRPr lang="en-US"/>
        </a:p>
      </dgm:t>
    </dgm:pt>
    <dgm:pt modelId="{9E639F6E-F308-47AC-8C58-B076C8DCC8AF}" type="sibTrans" cxnId="{F28490A7-9C6D-49F0-AAFA-C3D5D689A3A7}">
      <dgm:prSet phldrT="3" phldr="0"/>
      <dgm:spPr/>
      <dgm:t>
        <a:bodyPr/>
        <a:lstStyle/>
        <a:p>
          <a:pPr algn="ctr"/>
          <a:r>
            <a:rPr lang="en-US"/>
            <a:t>3</a:t>
          </a:r>
        </a:p>
      </dgm:t>
    </dgm:pt>
    <dgm:pt modelId="{A2BB973D-A57B-4BA2-BDE8-7E5460663ED2}">
      <dgm:prSet/>
      <dgm:spPr/>
      <dgm:t>
        <a:bodyPr/>
        <a:lstStyle/>
        <a:p>
          <a:pPr algn="ctr"/>
          <a:r>
            <a:rPr lang="en-KE" dirty="0"/>
            <a:t>Demonstrate ACTION</a:t>
          </a:r>
          <a:endParaRPr lang="en-US" dirty="0"/>
        </a:p>
      </dgm:t>
    </dgm:pt>
    <dgm:pt modelId="{7CB9319E-F6A0-4BBA-AB89-8729B6F0C28D}" type="parTrans" cxnId="{721DAC1D-744D-4EEF-B101-76A3909A2943}">
      <dgm:prSet/>
      <dgm:spPr/>
      <dgm:t>
        <a:bodyPr/>
        <a:lstStyle/>
        <a:p>
          <a:pPr algn="ctr"/>
          <a:endParaRPr lang="en-US"/>
        </a:p>
      </dgm:t>
    </dgm:pt>
    <dgm:pt modelId="{66F7982A-4EB5-4F89-A4F1-330C977772D4}" type="sibTrans" cxnId="{721DAC1D-744D-4EEF-B101-76A3909A2943}">
      <dgm:prSet phldrT="4" phldr="0"/>
      <dgm:spPr/>
      <dgm:t>
        <a:bodyPr/>
        <a:lstStyle/>
        <a:p>
          <a:pPr algn="ctr"/>
          <a:r>
            <a:rPr lang="en-US"/>
            <a:t>4</a:t>
          </a:r>
        </a:p>
      </dgm:t>
    </dgm:pt>
    <dgm:pt modelId="{C8CF1837-309F-4A81-BE68-A8024FE1F31E}">
      <dgm:prSet custT="1"/>
      <dgm:spPr/>
      <dgm:t>
        <a:bodyPr/>
        <a:lstStyle/>
        <a:p>
          <a:pPr marL="0" indent="0" algn="ctr">
            <a:tabLst/>
          </a:pPr>
          <a:r>
            <a:rPr lang="en-KE" sz="1200" dirty="0"/>
            <a:t>Make </a:t>
          </a:r>
          <a:r>
            <a:rPr lang="en-KE" sz="1100" dirty="0"/>
            <a:t>RECOMMENDATIONS</a:t>
          </a:r>
          <a:endParaRPr lang="en-US" sz="1100" dirty="0"/>
        </a:p>
      </dgm:t>
    </dgm:pt>
    <dgm:pt modelId="{52BD97E2-0C29-46FA-B397-307673ADFD5E}" type="parTrans" cxnId="{65FE3E62-64D3-4214-8BBE-ADA56BEF8579}">
      <dgm:prSet/>
      <dgm:spPr/>
      <dgm:t>
        <a:bodyPr/>
        <a:lstStyle/>
        <a:p>
          <a:pPr algn="ctr"/>
          <a:endParaRPr lang="en-US"/>
        </a:p>
      </dgm:t>
    </dgm:pt>
    <dgm:pt modelId="{4C923748-2885-40D1-8573-CC3ED0ED4C7D}" type="sibTrans" cxnId="{65FE3E62-64D3-4214-8BBE-ADA56BEF8579}">
      <dgm:prSet phldrT="5" phldr="0"/>
      <dgm:spPr/>
      <dgm:t>
        <a:bodyPr/>
        <a:lstStyle/>
        <a:p>
          <a:pPr algn="ctr"/>
          <a:r>
            <a:rPr lang="en-US"/>
            <a:t>5</a:t>
          </a:r>
        </a:p>
      </dgm:t>
    </dgm:pt>
    <dgm:pt modelId="{A9060412-2041-894B-A93F-C5920F250ACB}" type="pres">
      <dgm:prSet presAssocID="{D7F0935A-A776-42A5-970B-80C155E7C5A0}" presName="Name0" presStyleCnt="0">
        <dgm:presLayoutVars>
          <dgm:animLvl val="lvl"/>
          <dgm:resizeHandles val="exact"/>
        </dgm:presLayoutVars>
      </dgm:prSet>
      <dgm:spPr/>
    </dgm:pt>
    <dgm:pt modelId="{0157E77A-39B8-2C45-B526-70F45A620305}" type="pres">
      <dgm:prSet presAssocID="{03377A6E-DBE4-41B7-A7A8-6CF0C14E8C55}" presName="compositeNode" presStyleCnt="0">
        <dgm:presLayoutVars>
          <dgm:bulletEnabled val="1"/>
        </dgm:presLayoutVars>
      </dgm:prSet>
      <dgm:spPr/>
    </dgm:pt>
    <dgm:pt modelId="{7E09E5ED-DDCD-0540-9F51-B5D744005B3A}" type="pres">
      <dgm:prSet presAssocID="{03377A6E-DBE4-41B7-A7A8-6CF0C14E8C55}" presName="bgRect" presStyleLbl="bgAccFollowNode1" presStyleIdx="0" presStyleCnt="5"/>
      <dgm:spPr/>
    </dgm:pt>
    <dgm:pt modelId="{42163991-14B9-F548-BBB3-38D53235EB17}" type="pres">
      <dgm:prSet presAssocID="{EE6B4C78-E9CC-444B-B4C2-87B887B4E8ED}" presName="sibTransNodeCircle" presStyleLbl="alignNode1" presStyleIdx="0" presStyleCnt="10">
        <dgm:presLayoutVars>
          <dgm:chMax val="0"/>
          <dgm:bulletEnabled/>
        </dgm:presLayoutVars>
      </dgm:prSet>
      <dgm:spPr/>
    </dgm:pt>
    <dgm:pt modelId="{1BB5F248-40B8-9048-9A57-F4D4B1D7D70F}" type="pres">
      <dgm:prSet presAssocID="{03377A6E-DBE4-41B7-A7A8-6CF0C14E8C55}" presName="bottomLine" presStyleLbl="alignNode1" presStyleIdx="1" presStyleCnt="10">
        <dgm:presLayoutVars/>
      </dgm:prSet>
      <dgm:spPr/>
    </dgm:pt>
    <dgm:pt modelId="{6075AF46-B17D-B44D-867F-F8B4A6C4E8F0}" type="pres">
      <dgm:prSet presAssocID="{03377A6E-DBE4-41B7-A7A8-6CF0C14E8C55}" presName="nodeText" presStyleLbl="bgAccFollowNode1" presStyleIdx="0" presStyleCnt="5">
        <dgm:presLayoutVars>
          <dgm:bulletEnabled val="1"/>
        </dgm:presLayoutVars>
      </dgm:prSet>
      <dgm:spPr/>
    </dgm:pt>
    <dgm:pt modelId="{85CDA392-5FFC-E24D-8723-238D6CA8DDD6}" type="pres">
      <dgm:prSet presAssocID="{EE6B4C78-E9CC-444B-B4C2-87B887B4E8ED}" presName="sibTrans" presStyleCnt="0"/>
      <dgm:spPr/>
    </dgm:pt>
    <dgm:pt modelId="{77699AB1-BF24-FA46-BE9E-43BF094649E9}" type="pres">
      <dgm:prSet presAssocID="{88EC8AFD-BD5F-4FCB-8A48-9AE5DED5F23E}" presName="compositeNode" presStyleCnt="0">
        <dgm:presLayoutVars>
          <dgm:bulletEnabled val="1"/>
        </dgm:presLayoutVars>
      </dgm:prSet>
      <dgm:spPr/>
    </dgm:pt>
    <dgm:pt modelId="{3BDC686F-D4F8-E644-9709-9E16FDF51DD9}" type="pres">
      <dgm:prSet presAssocID="{88EC8AFD-BD5F-4FCB-8A48-9AE5DED5F23E}" presName="bgRect" presStyleLbl="bgAccFollowNode1" presStyleIdx="1" presStyleCnt="5"/>
      <dgm:spPr/>
    </dgm:pt>
    <dgm:pt modelId="{EC57BABF-F017-B844-AA7E-605E7B0B72A6}" type="pres">
      <dgm:prSet presAssocID="{67B64CA2-BF6D-4D99-BBD8-8E558343C0BA}" presName="sibTransNodeCircle" presStyleLbl="alignNode1" presStyleIdx="2" presStyleCnt="10">
        <dgm:presLayoutVars>
          <dgm:chMax val="0"/>
          <dgm:bulletEnabled/>
        </dgm:presLayoutVars>
      </dgm:prSet>
      <dgm:spPr/>
    </dgm:pt>
    <dgm:pt modelId="{6D466722-4F14-F343-A566-97DA752300F4}" type="pres">
      <dgm:prSet presAssocID="{88EC8AFD-BD5F-4FCB-8A48-9AE5DED5F23E}" presName="bottomLine" presStyleLbl="alignNode1" presStyleIdx="3" presStyleCnt="10">
        <dgm:presLayoutVars/>
      </dgm:prSet>
      <dgm:spPr/>
    </dgm:pt>
    <dgm:pt modelId="{8A4368B2-A923-B841-860D-E56F173332AF}" type="pres">
      <dgm:prSet presAssocID="{88EC8AFD-BD5F-4FCB-8A48-9AE5DED5F23E}" presName="nodeText" presStyleLbl="bgAccFollowNode1" presStyleIdx="1" presStyleCnt="5">
        <dgm:presLayoutVars>
          <dgm:bulletEnabled val="1"/>
        </dgm:presLayoutVars>
      </dgm:prSet>
      <dgm:spPr/>
    </dgm:pt>
    <dgm:pt modelId="{AEB235F9-9981-5542-807F-38ABF9F8687F}" type="pres">
      <dgm:prSet presAssocID="{67B64CA2-BF6D-4D99-BBD8-8E558343C0BA}" presName="sibTrans" presStyleCnt="0"/>
      <dgm:spPr/>
    </dgm:pt>
    <dgm:pt modelId="{32B3B3A0-DA1D-AB43-80F4-57D3A6A92F22}" type="pres">
      <dgm:prSet presAssocID="{DD625AF2-FD6F-41BA-A366-66EDB77FE690}" presName="compositeNode" presStyleCnt="0">
        <dgm:presLayoutVars>
          <dgm:bulletEnabled val="1"/>
        </dgm:presLayoutVars>
      </dgm:prSet>
      <dgm:spPr/>
    </dgm:pt>
    <dgm:pt modelId="{034C42F8-9577-9844-822E-ECE6BAC2B16F}" type="pres">
      <dgm:prSet presAssocID="{DD625AF2-FD6F-41BA-A366-66EDB77FE690}" presName="bgRect" presStyleLbl="bgAccFollowNode1" presStyleIdx="2" presStyleCnt="5"/>
      <dgm:spPr/>
    </dgm:pt>
    <dgm:pt modelId="{2F9A93DA-AEF3-CE4A-BDFF-F49DD2A9033D}" type="pres">
      <dgm:prSet presAssocID="{9E639F6E-F308-47AC-8C58-B076C8DCC8AF}" presName="sibTransNodeCircle" presStyleLbl="alignNode1" presStyleIdx="4" presStyleCnt="10">
        <dgm:presLayoutVars>
          <dgm:chMax val="0"/>
          <dgm:bulletEnabled/>
        </dgm:presLayoutVars>
      </dgm:prSet>
      <dgm:spPr/>
    </dgm:pt>
    <dgm:pt modelId="{014C4E1C-6AB1-434A-B9FE-D8D43723DE1A}" type="pres">
      <dgm:prSet presAssocID="{DD625AF2-FD6F-41BA-A366-66EDB77FE690}" presName="bottomLine" presStyleLbl="alignNode1" presStyleIdx="5" presStyleCnt="10">
        <dgm:presLayoutVars/>
      </dgm:prSet>
      <dgm:spPr/>
    </dgm:pt>
    <dgm:pt modelId="{A68514EE-AD1F-CC41-B8F6-3B99502FD772}" type="pres">
      <dgm:prSet presAssocID="{DD625AF2-FD6F-41BA-A366-66EDB77FE690}" presName="nodeText" presStyleLbl="bgAccFollowNode1" presStyleIdx="2" presStyleCnt="5">
        <dgm:presLayoutVars>
          <dgm:bulletEnabled val="1"/>
        </dgm:presLayoutVars>
      </dgm:prSet>
      <dgm:spPr/>
    </dgm:pt>
    <dgm:pt modelId="{5737105C-D4D5-7E42-8421-3D759EE29B53}" type="pres">
      <dgm:prSet presAssocID="{9E639F6E-F308-47AC-8C58-B076C8DCC8AF}" presName="sibTrans" presStyleCnt="0"/>
      <dgm:spPr/>
    </dgm:pt>
    <dgm:pt modelId="{BB39DEE2-B4F3-3549-BD41-8760C141F823}" type="pres">
      <dgm:prSet presAssocID="{A2BB973D-A57B-4BA2-BDE8-7E5460663ED2}" presName="compositeNode" presStyleCnt="0">
        <dgm:presLayoutVars>
          <dgm:bulletEnabled val="1"/>
        </dgm:presLayoutVars>
      </dgm:prSet>
      <dgm:spPr/>
    </dgm:pt>
    <dgm:pt modelId="{D082AECC-E022-BC43-A498-1F3A60468CBB}" type="pres">
      <dgm:prSet presAssocID="{A2BB973D-A57B-4BA2-BDE8-7E5460663ED2}" presName="bgRect" presStyleLbl="bgAccFollowNode1" presStyleIdx="3" presStyleCnt="5" custScaleX="90960"/>
      <dgm:spPr/>
    </dgm:pt>
    <dgm:pt modelId="{17932464-F9C4-8845-B9F0-03B634EC93E7}" type="pres">
      <dgm:prSet presAssocID="{66F7982A-4EB5-4F89-A4F1-330C977772D4}" presName="sibTransNodeCircle" presStyleLbl="alignNode1" presStyleIdx="6" presStyleCnt="10">
        <dgm:presLayoutVars>
          <dgm:chMax val="0"/>
          <dgm:bulletEnabled/>
        </dgm:presLayoutVars>
      </dgm:prSet>
      <dgm:spPr/>
    </dgm:pt>
    <dgm:pt modelId="{0CEEEE0B-9623-D942-98A5-803E7B04E5A7}" type="pres">
      <dgm:prSet presAssocID="{A2BB973D-A57B-4BA2-BDE8-7E5460663ED2}" presName="bottomLine" presStyleLbl="alignNode1" presStyleIdx="7" presStyleCnt="10">
        <dgm:presLayoutVars/>
      </dgm:prSet>
      <dgm:spPr/>
    </dgm:pt>
    <dgm:pt modelId="{CD73CA92-DBD7-894F-BF77-0C8BD716ADA4}" type="pres">
      <dgm:prSet presAssocID="{A2BB973D-A57B-4BA2-BDE8-7E5460663ED2}" presName="nodeText" presStyleLbl="bgAccFollowNode1" presStyleIdx="3" presStyleCnt="5">
        <dgm:presLayoutVars>
          <dgm:bulletEnabled val="1"/>
        </dgm:presLayoutVars>
      </dgm:prSet>
      <dgm:spPr/>
    </dgm:pt>
    <dgm:pt modelId="{03A5D4E0-53A7-814C-BFD4-C22FB3179F55}" type="pres">
      <dgm:prSet presAssocID="{66F7982A-4EB5-4F89-A4F1-330C977772D4}" presName="sibTrans" presStyleCnt="0"/>
      <dgm:spPr/>
    </dgm:pt>
    <dgm:pt modelId="{51E38C11-0BCE-B947-A35A-9FCBB5FC029A}" type="pres">
      <dgm:prSet presAssocID="{C8CF1837-309F-4A81-BE68-A8024FE1F31E}" presName="compositeNode" presStyleCnt="0">
        <dgm:presLayoutVars>
          <dgm:bulletEnabled val="1"/>
        </dgm:presLayoutVars>
      </dgm:prSet>
      <dgm:spPr/>
    </dgm:pt>
    <dgm:pt modelId="{D74D5528-8805-AC46-BCE0-664E284CA014}" type="pres">
      <dgm:prSet presAssocID="{C8CF1837-309F-4A81-BE68-A8024FE1F31E}" presName="bgRect" presStyleLbl="bgAccFollowNode1" presStyleIdx="4" presStyleCnt="5" custScaleX="124481"/>
      <dgm:spPr/>
    </dgm:pt>
    <dgm:pt modelId="{E098184A-7DA3-C34A-BE3B-B408BDA53B94}" type="pres">
      <dgm:prSet presAssocID="{4C923748-2885-40D1-8573-CC3ED0ED4C7D}" presName="sibTransNodeCircle" presStyleLbl="alignNode1" presStyleIdx="8" presStyleCnt="10">
        <dgm:presLayoutVars>
          <dgm:chMax val="0"/>
          <dgm:bulletEnabled/>
        </dgm:presLayoutVars>
      </dgm:prSet>
      <dgm:spPr/>
    </dgm:pt>
    <dgm:pt modelId="{2E2624B0-1942-704C-A6F4-414B87B94F80}" type="pres">
      <dgm:prSet presAssocID="{C8CF1837-309F-4A81-BE68-A8024FE1F31E}" presName="bottomLine" presStyleLbl="alignNode1" presStyleIdx="9" presStyleCnt="10">
        <dgm:presLayoutVars/>
      </dgm:prSet>
      <dgm:spPr/>
    </dgm:pt>
    <dgm:pt modelId="{ABBA1F8A-89B1-B842-AD2F-9259C881E29F}" type="pres">
      <dgm:prSet presAssocID="{C8CF1837-309F-4A81-BE68-A8024FE1F31E}" presName="nodeText" presStyleLbl="bgAccFollowNode1" presStyleIdx="4" presStyleCnt="5">
        <dgm:presLayoutVars>
          <dgm:bulletEnabled val="1"/>
        </dgm:presLayoutVars>
      </dgm:prSet>
      <dgm:spPr/>
    </dgm:pt>
  </dgm:ptLst>
  <dgm:cxnLst>
    <dgm:cxn modelId="{DED3E90E-33AE-47A3-8B44-ECD79AE0D031}" srcId="{D7F0935A-A776-42A5-970B-80C155E7C5A0}" destId="{03377A6E-DBE4-41B7-A7A8-6CF0C14E8C55}" srcOrd="0" destOrd="0" parTransId="{0104DE8A-692C-4741-9E97-B63302C2DAF1}" sibTransId="{EE6B4C78-E9CC-444B-B4C2-87B887B4E8ED}"/>
    <dgm:cxn modelId="{AE46BA18-2712-D04E-95F5-CAE80FB24893}" type="presOf" srcId="{EE6B4C78-E9CC-444B-B4C2-87B887B4E8ED}" destId="{42163991-14B9-F548-BBB3-38D53235EB17}" srcOrd="0" destOrd="0" presId="urn:microsoft.com/office/officeart/2016/7/layout/BasicLinearProcessNumbered"/>
    <dgm:cxn modelId="{814BB819-DDDB-6F42-B7AE-74135F20EE86}" type="presOf" srcId="{9E639F6E-F308-47AC-8C58-B076C8DCC8AF}" destId="{2F9A93DA-AEF3-CE4A-BDFF-F49DD2A9033D}" srcOrd="0" destOrd="0" presId="urn:microsoft.com/office/officeart/2016/7/layout/BasicLinearProcessNumbered"/>
    <dgm:cxn modelId="{56E5D31B-C86B-244F-BF73-36CC754F754D}" type="presOf" srcId="{66F7982A-4EB5-4F89-A4F1-330C977772D4}" destId="{17932464-F9C4-8845-B9F0-03B634EC93E7}" srcOrd="0" destOrd="0" presId="urn:microsoft.com/office/officeart/2016/7/layout/BasicLinearProcessNumbered"/>
    <dgm:cxn modelId="{721DAC1D-744D-4EEF-B101-76A3909A2943}" srcId="{D7F0935A-A776-42A5-970B-80C155E7C5A0}" destId="{A2BB973D-A57B-4BA2-BDE8-7E5460663ED2}" srcOrd="3" destOrd="0" parTransId="{7CB9319E-F6A0-4BBA-AB89-8729B6F0C28D}" sibTransId="{66F7982A-4EB5-4F89-A4F1-330C977772D4}"/>
    <dgm:cxn modelId="{F192421E-B233-C342-B081-C83832310D80}" type="presOf" srcId="{88EC8AFD-BD5F-4FCB-8A48-9AE5DED5F23E}" destId="{3BDC686F-D4F8-E644-9709-9E16FDF51DD9}" srcOrd="0" destOrd="0" presId="urn:microsoft.com/office/officeart/2016/7/layout/BasicLinearProcessNumbered"/>
    <dgm:cxn modelId="{E5FEC11F-33DA-8F4A-BD57-5F1C77E5CF12}" type="presOf" srcId="{DD625AF2-FD6F-41BA-A366-66EDB77FE690}" destId="{034C42F8-9577-9844-822E-ECE6BAC2B16F}" srcOrd="0" destOrd="0" presId="urn:microsoft.com/office/officeart/2016/7/layout/BasicLinearProcessNumbered"/>
    <dgm:cxn modelId="{C9CA5822-2ACD-AA4A-BF68-A436D310FCEA}" type="presOf" srcId="{C8CF1837-309F-4A81-BE68-A8024FE1F31E}" destId="{ABBA1F8A-89B1-B842-AD2F-9259C881E29F}" srcOrd="1" destOrd="0" presId="urn:microsoft.com/office/officeart/2016/7/layout/BasicLinearProcessNumbered"/>
    <dgm:cxn modelId="{8F167B24-1F4A-7642-A961-C87527CEA795}" type="presOf" srcId="{4C923748-2885-40D1-8573-CC3ED0ED4C7D}" destId="{E098184A-7DA3-C34A-BE3B-B408BDA53B94}" srcOrd="0" destOrd="0" presId="urn:microsoft.com/office/officeart/2016/7/layout/BasicLinearProcessNumbered"/>
    <dgm:cxn modelId="{FBEE482C-9488-124A-AE6D-7A83B9E0B676}" type="presOf" srcId="{03377A6E-DBE4-41B7-A7A8-6CF0C14E8C55}" destId="{6075AF46-B17D-B44D-867F-F8B4A6C4E8F0}" srcOrd="1" destOrd="0" presId="urn:microsoft.com/office/officeart/2016/7/layout/BasicLinearProcessNumbered"/>
    <dgm:cxn modelId="{65FE3E62-64D3-4214-8BBE-ADA56BEF8579}" srcId="{D7F0935A-A776-42A5-970B-80C155E7C5A0}" destId="{C8CF1837-309F-4A81-BE68-A8024FE1F31E}" srcOrd="4" destOrd="0" parTransId="{52BD97E2-0C29-46FA-B397-307673ADFD5E}" sibTransId="{4C923748-2885-40D1-8573-CC3ED0ED4C7D}"/>
    <dgm:cxn modelId="{270CA964-391E-9240-B4EC-FFB1FB77C781}" type="presOf" srcId="{03377A6E-DBE4-41B7-A7A8-6CF0C14E8C55}" destId="{7E09E5ED-DDCD-0540-9F51-B5D744005B3A}" srcOrd="0" destOrd="0" presId="urn:microsoft.com/office/officeart/2016/7/layout/BasicLinearProcessNumbered"/>
    <dgm:cxn modelId="{9A32A180-7639-CA4B-A515-BE362B9F419A}" type="presOf" srcId="{A2BB973D-A57B-4BA2-BDE8-7E5460663ED2}" destId="{CD73CA92-DBD7-894F-BF77-0C8BD716ADA4}" srcOrd="1" destOrd="0" presId="urn:microsoft.com/office/officeart/2016/7/layout/BasicLinearProcessNumbered"/>
    <dgm:cxn modelId="{C1663D89-7E97-1445-8A02-2407B3EC4172}" type="presOf" srcId="{67B64CA2-BF6D-4D99-BBD8-8E558343C0BA}" destId="{EC57BABF-F017-B844-AA7E-605E7B0B72A6}" srcOrd="0" destOrd="0" presId="urn:microsoft.com/office/officeart/2016/7/layout/BasicLinearProcessNumbered"/>
    <dgm:cxn modelId="{BDA2D79D-E3C5-4366-A386-E99E63A8C415}" srcId="{D7F0935A-A776-42A5-970B-80C155E7C5A0}" destId="{88EC8AFD-BD5F-4FCB-8A48-9AE5DED5F23E}" srcOrd="1" destOrd="0" parTransId="{F5E40CB5-2BCD-4CEC-AB61-5C172BE6E534}" sibTransId="{67B64CA2-BF6D-4D99-BBD8-8E558343C0BA}"/>
    <dgm:cxn modelId="{F28490A7-9C6D-49F0-AAFA-C3D5D689A3A7}" srcId="{D7F0935A-A776-42A5-970B-80C155E7C5A0}" destId="{DD625AF2-FD6F-41BA-A366-66EDB77FE690}" srcOrd="2" destOrd="0" parTransId="{F38E6A8D-B87B-4813-B13D-E6B9BC13B59B}" sibTransId="{9E639F6E-F308-47AC-8C58-B076C8DCC8AF}"/>
    <dgm:cxn modelId="{D16C9BCF-5477-6943-9B28-14B3437AF8B5}" type="presOf" srcId="{D7F0935A-A776-42A5-970B-80C155E7C5A0}" destId="{A9060412-2041-894B-A93F-C5920F250ACB}" srcOrd="0" destOrd="0" presId="urn:microsoft.com/office/officeart/2016/7/layout/BasicLinearProcessNumbered"/>
    <dgm:cxn modelId="{BB2AA2DA-F9CB-064A-AF01-B084C3407ADA}" type="presOf" srcId="{C8CF1837-309F-4A81-BE68-A8024FE1F31E}" destId="{D74D5528-8805-AC46-BCE0-664E284CA014}" srcOrd="0" destOrd="0" presId="urn:microsoft.com/office/officeart/2016/7/layout/BasicLinearProcessNumbered"/>
    <dgm:cxn modelId="{020DBEDA-80F7-B84B-B102-B3C81349C86C}" type="presOf" srcId="{A2BB973D-A57B-4BA2-BDE8-7E5460663ED2}" destId="{D082AECC-E022-BC43-A498-1F3A60468CBB}" srcOrd="0" destOrd="0" presId="urn:microsoft.com/office/officeart/2016/7/layout/BasicLinearProcessNumbered"/>
    <dgm:cxn modelId="{B6FFABFE-19DA-3648-85BD-F8FDC6ED97B8}" type="presOf" srcId="{DD625AF2-FD6F-41BA-A366-66EDB77FE690}" destId="{A68514EE-AD1F-CC41-B8F6-3B99502FD772}" srcOrd="1" destOrd="0" presId="urn:microsoft.com/office/officeart/2016/7/layout/BasicLinearProcessNumbered"/>
    <dgm:cxn modelId="{F5782FFF-0B65-1648-AEB0-AC13042AA595}" type="presOf" srcId="{88EC8AFD-BD5F-4FCB-8A48-9AE5DED5F23E}" destId="{8A4368B2-A923-B841-860D-E56F173332AF}" srcOrd="1" destOrd="0" presId="urn:microsoft.com/office/officeart/2016/7/layout/BasicLinearProcessNumbered"/>
    <dgm:cxn modelId="{73F4DE77-E33D-6345-804C-94672E540CE8}" type="presParOf" srcId="{A9060412-2041-894B-A93F-C5920F250ACB}" destId="{0157E77A-39B8-2C45-B526-70F45A620305}" srcOrd="0" destOrd="0" presId="urn:microsoft.com/office/officeart/2016/7/layout/BasicLinearProcessNumbered"/>
    <dgm:cxn modelId="{DABB5DCA-5078-B24D-A2A8-5F9CB766A1A9}" type="presParOf" srcId="{0157E77A-39B8-2C45-B526-70F45A620305}" destId="{7E09E5ED-DDCD-0540-9F51-B5D744005B3A}" srcOrd="0" destOrd="0" presId="urn:microsoft.com/office/officeart/2016/7/layout/BasicLinearProcessNumbered"/>
    <dgm:cxn modelId="{7C4CF461-D381-104F-BFEA-AE84446CCD7E}" type="presParOf" srcId="{0157E77A-39B8-2C45-B526-70F45A620305}" destId="{42163991-14B9-F548-BBB3-38D53235EB17}" srcOrd="1" destOrd="0" presId="urn:microsoft.com/office/officeart/2016/7/layout/BasicLinearProcessNumbered"/>
    <dgm:cxn modelId="{15258336-3CA8-AF45-BD63-8DD7F7785DF2}" type="presParOf" srcId="{0157E77A-39B8-2C45-B526-70F45A620305}" destId="{1BB5F248-40B8-9048-9A57-F4D4B1D7D70F}" srcOrd="2" destOrd="0" presId="urn:microsoft.com/office/officeart/2016/7/layout/BasicLinearProcessNumbered"/>
    <dgm:cxn modelId="{8C0FBB58-CBAD-AF46-A730-9B190884C907}" type="presParOf" srcId="{0157E77A-39B8-2C45-B526-70F45A620305}" destId="{6075AF46-B17D-B44D-867F-F8B4A6C4E8F0}" srcOrd="3" destOrd="0" presId="urn:microsoft.com/office/officeart/2016/7/layout/BasicLinearProcessNumbered"/>
    <dgm:cxn modelId="{70892D9D-8E3A-1E47-B450-890F1D0C3010}" type="presParOf" srcId="{A9060412-2041-894B-A93F-C5920F250ACB}" destId="{85CDA392-5FFC-E24D-8723-238D6CA8DDD6}" srcOrd="1" destOrd="0" presId="urn:microsoft.com/office/officeart/2016/7/layout/BasicLinearProcessNumbered"/>
    <dgm:cxn modelId="{7BA2D95E-5D85-7D42-BB97-5FFF76223FAA}" type="presParOf" srcId="{A9060412-2041-894B-A93F-C5920F250ACB}" destId="{77699AB1-BF24-FA46-BE9E-43BF094649E9}" srcOrd="2" destOrd="0" presId="urn:microsoft.com/office/officeart/2016/7/layout/BasicLinearProcessNumbered"/>
    <dgm:cxn modelId="{ABB9AB23-5469-E54D-B646-EC29080C1FD0}" type="presParOf" srcId="{77699AB1-BF24-FA46-BE9E-43BF094649E9}" destId="{3BDC686F-D4F8-E644-9709-9E16FDF51DD9}" srcOrd="0" destOrd="0" presId="urn:microsoft.com/office/officeart/2016/7/layout/BasicLinearProcessNumbered"/>
    <dgm:cxn modelId="{D9527A24-08E4-2041-BABD-0C319CF25201}" type="presParOf" srcId="{77699AB1-BF24-FA46-BE9E-43BF094649E9}" destId="{EC57BABF-F017-B844-AA7E-605E7B0B72A6}" srcOrd="1" destOrd="0" presId="urn:microsoft.com/office/officeart/2016/7/layout/BasicLinearProcessNumbered"/>
    <dgm:cxn modelId="{FC26D08D-4480-3A4D-9F7F-BC77B79B3BB0}" type="presParOf" srcId="{77699AB1-BF24-FA46-BE9E-43BF094649E9}" destId="{6D466722-4F14-F343-A566-97DA752300F4}" srcOrd="2" destOrd="0" presId="urn:microsoft.com/office/officeart/2016/7/layout/BasicLinearProcessNumbered"/>
    <dgm:cxn modelId="{9913E4EE-4DEF-B84C-8239-BDB14800346D}" type="presParOf" srcId="{77699AB1-BF24-FA46-BE9E-43BF094649E9}" destId="{8A4368B2-A923-B841-860D-E56F173332AF}" srcOrd="3" destOrd="0" presId="urn:microsoft.com/office/officeart/2016/7/layout/BasicLinearProcessNumbered"/>
    <dgm:cxn modelId="{6D131332-6B4E-9F4A-8BF4-2DFB6FCAAA47}" type="presParOf" srcId="{A9060412-2041-894B-A93F-C5920F250ACB}" destId="{AEB235F9-9981-5542-807F-38ABF9F8687F}" srcOrd="3" destOrd="0" presId="urn:microsoft.com/office/officeart/2016/7/layout/BasicLinearProcessNumbered"/>
    <dgm:cxn modelId="{BB129691-77D3-B044-92BA-877E8741EC6A}" type="presParOf" srcId="{A9060412-2041-894B-A93F-C5920F250ACB}" destId="{32B3B3A0-DA1D-AB43-80F4-57D3A6A92F22}" srcOrd="4" destOrd="0" presId="urn:microsoft.com/office/officeart/2016/7/layout/BasicLinearProcessNumbered"/>
    <dgm:cxn modelId="{885BA96B-BA37-6144-AA75-083B3CA44DE0}" type="presParOf" srcId="{32B3B3A0-DA1D-AB43-80F4-57D3A6A92F22}" destId="{034C42F8-9577-9844-822E-ECE6BAC2B16F}" srcOrd="0" destOrd="0" presId="urn:microsoft.com/office/officeart/2016/7/layout/BasicLinearProcessNumbered"/>
    <dgm:cxn modelId="{5D5567BE-C79E-6C43-B95A-2F84C76BE8F8}" type="presParOf" srcId="{32B3B3A0-DA1D-AB43-80F4-57D3A6A92F22}" destId="{2F9A93DA-AEF3-CE4A-BDFF-F49DD2A9033D}" srcOrd="1" destOrd="0" presId="urn:microsoft.com/office/officeart/2016/7/layout/BasicLinearProcessNumbered"/>
    <dgm:cxn modelId="{A445B4F4-D5F1-5744-8270-3E260B666342}" type="presParOf" srcId="{32B3B3A0-DA1D-AB43-80F4-57D3A6A92F22}" destId="{014C4E1C-6AB1-434A-B9FE-D8D43723DE1A}" srcOrd="2" destOrd="0" presId="urn:microsoft.com/office/officeart/2016/7/layout/BasicLinearProcessNumbered"/>
    <dgm:cxn modelId="{6806A84D-5161-944D-8815-4A0529BA84CA}" type="presParOf" srcId="{32B3B3A0-DA1D-AB43-80F4-57D3A6A92F22}" destId="{A68514EE-AD1F-CC41-B8F6-3B99502FD772}" srcOrd="3" destOrd="0" presId="urn:microsoft.com/office/officeart/2016/7/layout/BasicLinearProcessNumbered"/>
    <dgm:cxn modelId="{53C531A3-6518-F741-A631-E538D2745409}" type="presParOf" srcId="{A9060412-2041-894B-A93F-C5920F250ACB}" destId="{5737105C-D4D5-7E42-8421-3D759EE29B53}" srcOrd="5" destOrd="0" presId="urn:microsoft.com/office/officeart/2016/7/layout/BasicLinearProcessNumbered"/>
    <dgm:cxn modelId="{B0B479C9-DD08-4341-AC5F-AEFFCE40C9D9}" type="presParOf" srcId="{A9060412-2041-894B-A93F-C5920F250ACB}" destId="{BB39DEE2-B4F3-3549-BD41-8760C141F823}" srcOrd="6" destOrd="0" presId="urn:microsoft.com/office/officeart/2016/7/layout/BasicLinearProcessNumbered"/>
    <dgm:cxn modelId="{38434AD4-CFD5-8342-902E-CEFD33F96C42}" type="presParOf" srcId="{BB39DEE2-B4F3-3549-BD41-8760C141F823}" destId="{D082AECC-E022-BC43-A498-1F3A60468CBB}" srcOrd="0" destOrd="0" presId="urn:microsoft.com/office/officeart/2016/7/layout/BasicLinearProcessNumbered"/>
    <dgm:cxn modelId="{36EDAEEE-1134-3841-BF3F-11EB103A3CA8}" type="presParOf" srcId="{BB39DEE2-B4F3-3549-BD41-8760C141F823}" destId="{17932464-F9C4-8845-B9F0-03B634EC93E7}" srcOrd="1" destOrd="0" presId="urn:microsoft.com/office/officeart/2016/7/layout/BasicLinearProcessNumbered"/>
    <dgm:cxn modelId="{3DDB7C00-CEE5-E146-805D-45951744D6C3}" type="presParOf" srcId="{BB39DEE2-B4F3-3549-BD41-8760C141F823}" destId="{0CEEEE0B-9623-D942-98A5-803E7B04E5A7}" srcOrd="2" destOrd="0" presId="urn:microsoft.com/office/officeart/2016/7/layout/BasicLinearProcessNumbered"/>
    <dgm:cxn modelId="{918ABA8F-AFB1-8C45-A784-5595CA207163}" type="presParOf" srcId="{BB39DEE2-B4F3-3549-BD41-8760C141F823}" destId="{CD73CA92-DBD7-894F-BF77-0C8BD716ADA4}" srcOrd="3" destOrd="0" presId="urn:microsoft.com/office/officeart/2016/7/layout/BasicLinearProcessNumbered"/>
    <dgm:cxn modelId="{49309065-638C-ED4D-AC75-ADAA877268C4}" type="presParOf" srcId="{A9060412-2041-894B-A93F-C5920F250ACB}" destId="{03A5D4E0-53A7-814C-BFD4-C22FB3179F55}" srcOrd="7" destOrd="0" presId="urn:microsoft.com/office/officeart/2016/7/layout/BasicLinearProcessNumbered"/>
    <dgm:cxn modelId="{E31FBA49-7B90-524F-BD31-ADED0F149A02}" type="presParOf" srcId="{A9060412-2041-894B-A93F-C5920F250ACB}" destId="{51E38C11-0BCE-B947-A35A-9FCBB5FC029A}" srcOrd="8" destOrd="0" presId="urn:microsoft.com/office/officeart/2016/7/layout/BasicLinearProcessNumbered"/>
    <dgm:cxn modelId="{2B531AAD-D579-2B45-ADE8-3FD9585E186E}" type="presParOf" srcId="{51E38C11-0BCE-B947-A35A-9FCBB5FC029A}" destId="{D74D5528-8805-AC46-BCE0-664E284CA014}" srcOrd="0" destOrd="0" presId="urn:microsoft.com/office/officeart/2016/7/layout/BasicLinearProcessNumbered"/>
    <dgm:cxn modelId="{AD18A153-3C13-5F40-9E4B-D682063F7903}" type="presParOf" srcId="{51E38C11-0BCE-B947-A35A-9FCBB5FC029A}" destId="{E098184A-7DA3-C34A-BE3B-B408BDA53B94}" srcOrd="1" destOrd="0" presId="urn:microsoft.com/office/officeart/2016/7/layout/BasicLinearProcessNumbered"/>
    <dgm:cxn modelId="{10EB0446-3244-9C48-97D6-D17AF240893C}" type="presParOf" srcId="{51E38C11-0BCE-B947-A35A-9FCBB5FC029A}" destId="{2E2624B0-1942-704C-A6F4-414B87B94F80}" srcOrd="2" destOrd="0" presId="urn:microsoft.com/office/officeart/2016/7/layout/BasicLinearProcessNumbered"/>
    <dgm:cxn modelId="{6721AC86-A22E-B44A-B8AF-AB215D542EBB}" type="presParOf" srcId="{51E38C11-0BCE-B947-A35A-9FCBB5FC029A}" destId="{ABBA1F8A-89B1-B842-AD2F-9259C881E29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badi MT Condensed Light" panose="020B0306030101010103" pitchFamily="34" charset="77"/>
            </a:rPr>
            <a:t>Local and Subnational Authorities</a:t>
          </a:r>
        </a:p>
      </dgm:t>
    </dgm:pt>
    <dgm:pt modelId="{13FE075A-355C-3848-9D7C-748A6D8723A7}" type="parTrans" cxnId="{20850C5F-3177-0E4C-9D63-D106A2A0525C}">
      <dgm:prSet/>
      <dgm:spPr/>
      <dgm:t>
        <a:bodyPr/>
        <a:lstStyle/>
        <a:p>
          <a:endParaRPr lang="en-US" sz="1800">
            <a:latin typeface="Abadi MT Condensed Light" panose="020B0306030101010103" pitchFamily="34" charset="77"/>
          </a:endParaRPr>
        </a:p>
      </dgm:t>
    </dgm:pt>
    <dgm:pt modelId="{42D5D7AF-7803-4742-82A0-B08FCF87D762}" type="sibTrans" cxnId="{20850C5F-3177-0E4C-9D63-D106A2A0525C}">
      <dgm:prSet/>
      <dgm:spPr/>
      <dgm:t>
        <a:bodyPr/>
        <a:lstStyle/>
        <a:p>
          <a:endParaRPr lang="en-US" sz="1800">
            <a:latin typeface="Abadi MT Condensed Light" panose="020B0306030101010103" pitchFamily="34" charset="77"/>
          </a:endParaRPr>
        </a:p>
      </dgm:t>
    </dgm:pt>
    <dgm:pt modelId="{168F1470-0E06-4924-A85A-8999374E827B}">
      <dgm:prSet phldrT="[Text]" custT="1"/>
      <dgm:spPr/>
      <dgm:t>
        <a:bodyPr/>
        <a:lstStyle/>
        <a:p>
          <a:r>
            <a:rPr lang="en-US" sz="1400" dirty="0">
              <a:latin typeface="Abadi MT Condensed Light" panose="020B0306030101010103" pitchFamily="34" charset="77"/>
            </a:rPr>
            <a:t> Research and Academia</a:t>
          </a:r>
        </a:p>
      </dgm:t>
    </dgm:pt>
    <dgm:pt modelId="{5CE17652-F0AF-430E-9F21-D2610DBD2978}" type="parTrans" cxnId="{D3DBBD0E-D745-4F9D-8DCC-0F6B65CC507F}">
      <dgm:prSet/>
      <dgm:spPr/>
      <dgm:t>
        <a:bodyPr/>
        <a:lstStyle/>
        <a:p>
          <a:endParaRPr lang="en-US" sz="1800">
            <a:latin typeface="Abadi MT Condensed Light" panose="020B0306030101010103" pitchFamily="34" charset="77"/>
          </a:endParaRPr>
        </a:p>
      </dgm:t>
    </dgm:pt>
    <dgm:pt modelId="{9A24024C-24D3-45B9-AF94-1C5F05A8745B}" type="sibTrans" cxnId="{D3DBBD0E-D745-4F9D-8DCC-0F6B65CC507F}">
      <dgm:prSet/>
      <dgm:spPr/>
      <dgm:t>
        <a:bodyPr/>
        <a:lstStyle/>
        <a:p>
          <a:endParaRPr lang="en-US" sz="1800">
            <a:latin typeface="Abadi MT Condensed Light" panose="020B0306030101010103" pitchFamily="34" charset="77"/>
          </a:endParaRPr>
        </a:p>
      </dgm:t>
    </dgm:pt>
    <dgm:pt modelId="{07746B19-2B30-446D-BA22-3A64969C68D5}">
      <dgm:prSet phldrT="[Text]" custT="1"/>
      <dgm:spPr/>
      <dgm:t>
        <a:bodyPr/>
        <a:lstStyle/>
        <a:p>
          <a:r>
            <a:rPr lang="en-US" sz="1400" dirty="0">
              <a:latin typeface="Abadi MT Condensed Light" panose="020B0306030101010103" pitchFamily="34" charset="77"/>
            </a:rPr>
            <a:t>Civil Society Organizations</a:t>
          </a:r>
        </a:p>
      </dgm:t>
    </dgm:pt>
    <dgm:pt modelId="{C169C15B-1046-4147-AEDC-2A607481EB0E}" type="parTrans" cxnId="{B3237A12-289F-4773-960E-F8379B70330E}">
      <dgm:prSet/>
      <dgm:spPr/>
      <dgm:t>
        <a:bodyPr/>
        <a:lstStyle/>
        <a:p>
          <a:endParaRPr lang="en-US" sz="1800">
            <a:latin typeface="Abadi MT Condensed Light" panose="020B0306030101010103" pitchFamily="34" charset="77"/>
          </a:endParaRPr>
        </a:p>
      </dgm:t>
    </dgm:pt>
    <dgm:pt modelId="{C5B53D58-A43F-4804-9101-5C40B51B500E}" type="sibTrans" cxnId="{B3237A12-289F-4773-960E-F8379B70330E}">
      <dgm:prSet/>
      <dgm:spPr/>
      <dgm:t>
        <a:bodyPr/>
        <a:lstStyle/>
        <a:p>
          <a:endParaRPr lang="en-US" sz="1800">
            <a:latin typeface="Abadi MT Condensed Light" panose="020B0306030101010103" pitchFamily="34" charset="77"/>
          </a:endParaRPr>
        </a:p>
      </dgm:t>
    </dgm:pt>
    <dgm:pt modelId="{2893C886-E503-4830-B2EB-BC523864DF9D}">
      <dgm:prSet phldrT="[Text]" custT="1"/>
      <dgm:spPr/>
      <dgm:t>
        <a:bodyPr/>
        <a:lstStyle/>
        <a:p>
          <a:r>
            <a:rPr lang="en-US" sz="1400" dirty="0">
              <a:latin typeface="Abadi MT Condensed Light" panose="020B0306030101010103" pitchFamily="34" charset="77"/>
            </a:rPr>
            <a:t> Grassroots Organizations</a:t>
          </a:r>
        </a:p>
      </dgm:t>
    </dgm:pt>
    <dgm:pt modelId="{F8A1DEF1-EF1E-4890-9225-5E247E6BFD3D}" type="parTrans" cxnId="{17BCCC17-B687-4603-B909-26B60255139E}">
      <dgm:prSet/>
      <dgm:spPr/>
      <dgm:t>
        <a:bodyPr/>
        <a:lstStyle/>
        <a:p>
          <a:endParaRPr lang="en-US" sz="1800">
            <a:latin typeface="Abadi MT Condensed Light" panose="020B0306030101010103" pitchFamily="34" charset="77"/>
          </a:endParaRPr>
        </a:p>
      </dgm:t>
    </dgm:pt>
    <dgm:pt modelId="{B30E916F-E7A3-44DF-8071-255D5FE13ED4}" type="sibTrans" cxnId="{17BCCC17-B687-4603-B909-26B60255139E}">
      <dgm:prSet/>
      <dgm:spPr/>
      <dgm:t>
        <a:bodyPr/>
        <a:lstStyle/>
        <a:p>
          <a:endParaRPr lang="en-US" sz="1800">
            <a:latin typeface="Abadi MT Condensed Light" panose="020B0306030101010103" pitchFamily="34" charset="77"/>
          </a:endParaRPr>
        </a:p>
      </dgm:t>
    </dgm:pt>
    <dgm:pt modelId="{A1FAC258-9CE6-430E-B2F3-9D4ED900BB13}">
      <dgm:prSet phldrT="[Text]" custT="1"/>
      <dgm:spPr/>
      <dgm:t>
        <a:bodyPr/>
        <a:lstStyle/>
        <a:p>
          <a:r>
            <a:rPr lang="en-US" sz="1400" dirty="0">
              <a:latin typeface="Abadi MT Condensed Light" panose="020B0306030101010103" pitchFamily="34" charset="77"/>
            </a:rPr>
            <a:t> Women</a:t>
          </a:r>
        </a:p>
      </dgm:t>
    </dgm:pt>
    <dgm:pt modelId="{41DA5C5E-2EC2-4957-AC4E-8257FD7647C7}" type="parTrans" cxnId="{11F31251-FF1C-4CB5-8EAF-5343062DCF39}">
      <dgm:prSet/>
      <dgm:spPr/>
      <dgm:t>
        <a:bodyPr/>
        <a:lstStyle/>
        <a:p>
          <a:endParaRPr lang="en-US" sz="1800">
            <a:latin typeface="Abadi MT Condensed Light" panose="020B0306030101010103" pitchFamily="34" charset="77"/>
          </a:endParaRPr>
        </a:p>
      </dgm:t>
    </dgm:pt>
    <dgm:pt modelId="{E0629992-1F81-4D62-AFE3-3A711B181A04}" type="sibTrans" cxnId="{11F31251-FF1C-4CB5-8EAF-5343062DCF39}">
      <dgm:prSet/>
      <dgm:spPr/>
      <dgm:t>
        <a:bodyPr/>
        <a:lstStyle/>
        <a:p>
          <a:endParaRPr lang="en-US" sz="1800">
            <a:latin typeface="Abadi MT Condensed Light" panose="020B0306030101010103" pitchFamily="34" charset="77"/>
          </a:endParaRPr>
        </a:p>
      </dgm:t>
    </dgm:pt>
    <dgm:pt modelId="{2C0C9567-B581-49E7-B70E-8056F16531AD}">
      <dgm:prSet phldrT="[Text]" custT="1"/>
      <dgm:spPr/>
      <dgm:t>
        <a:bodyPr/>
        <a:lstStyle/>
        <a:p>
          <a:r>
            <a:rPr lang="en-US" sz="1400" dirty="0" err="1">
              <a:latin typeface="Abadi MT Condensed Light" panose="020B0306030101010103" pitchFamily="34" charset="77"/>
            </a:rPr>
            <a:t>Parliamenta-rians</a:t>
          </a:r>
          <a:endParaRPr lang="en-US" sz="1400" dirty="0">
            <a:latin typeface="Abadi MT Condensed Light" panose="020B0306030101010103" pitchFamily="34" charset="77"/>
          </a:endParaRPr>
        </a:p>
      </dgm:t>
    </dgm:pt>
    <dgm:pt modelId="{9A76393F-B3C9-499E-8765-AD7B9A848A85}" type="parTrans" cxnId="{75D4F80A-1CAF-4ABE-AE27-E67D1F7CBDEE}">
      <dgm:prSet/>
      <dgm:spPr/>
      <dgm:t>
        <a:bodyPr/>
        <a:lstStyle/>
        <a:p>
          <a:endParaRPr lang="en-US" sz="1800">
            <a:latin typeface="Abadi MT Condensed Light" panose="020B0306030101010103" pitchFamily="34" charset="77"/>
          </a:endParaRPr>
        </a:p>
      </dgm:t>
    </dgm:pt>
    <dgm:pt modelId="{311AB3E2-FEEE-4ED2-8B6B-327ECE998F43}" type="sibTrans" cxnId="{75D4F80A-1CAF-4ABE-AE27-E67D1F7CBDEE}">
      <dgm:prSet/>
      <dgm:spPr/>
      <dgm:t>
        <a:bodyPr/>
        <a:lstStyle/>
        <a:p>
          <a:endParaRPr lang="en-US" sz="1800">
            <a:latin typeface="Abadi MT Condensed Light" panose="020B0306030101010103" pitchFamily="34" charset="77"/>
          </a:endParaRPr>
        </a:p>
      </dgm:t>
    </dgm:pt>
    <dgm:pt modelId="{18F2A0D7-762E-4E07-90B0-855570C123DE}">
      <dgm:prSet phldrT="[Text]" custT="1"/>
      <dgm:spPr/>
      <dgm:t>
        <a:bodyPr/>
        <a:lstStyle/>
        <a:p>
          <a:r>
            <a:rPr lang="en-US" sz="1400" dirty="0">
              <a:latin typeface="Abadi MT Condensed Light" panose="020B0306030101010103" pitchFamily="34" charset="77"/>
            </a:rPr>
            <a:t>Children and Youth</a:t>
          </a:r>
        </a:p>
      </dgm:t>
    </dgm:pt>
    <dgm:pt modelId="{B74340C0-3795-4B33-9B8C-1C504E962067}" type="parTrans" cxnId="{D187C4BF-99F2-4652-A9ED-0295F0AF0A47}">
      <dgm:prSet/>
      <dgm:spPr/>
      <dgm:t>
        <a:bodyPr/>
        <a:lstStyle/>
        <a:p>
          <a:endParaRPr lang="en-US" sz="1800">
            <a:latin typeface="Abadi MT Condensed Light" panose="020B0306030101010103" pitchFamily="34" charset="77"/>
          </a:endParaRPr>
        </a:p>
      </dgm:t>
    </dgm:pt>
    <dgm:pt modelId="{26C66A7F-4B94-4ED0-A43A-B3F3216B02BC}" type="sibTrans" cxnId="{D187C4BF-99F2-4652-A9ED-0295F0AF0A47}">
      <dgm:prSet/>
      <dgm:spPr/>
      <dgm:t>
        <a:bodyPr/>
        <a:lstStyle/>
        <a:p>
          <a:endParaRPr lang="en-US" sz="1800">
            <a:latin typeface="Abadi MT Condensed Light" panose="020B0306030101010103" pitchFamily="34" charset="77"/>
          </a:endParaRPr>
        </a:p>
      </dgm:t>
    </dgm:pt>
    <dgm:pt modelId="{7616CD86-F4DA-461E-B79F-A9E2E18B09E6}">
      <dgm:prSet phldrT="[Text]" custT="1"/>
      <dgm:spPr/>
      <dgm:t>
        <a:bodyPr/>
        <a:lstStyle/>
        <a:p>
          <a:r>
            <a:rPr lang="en-US" sz="1400" dirty="0">
              <a:latin typeface="Abadi MT Condensed Light" panose="020B0306030101010103" pitchFamily="34" charset="77"/>
            </a:rPr>
            <a:t>Business and Industries</a:t>
          </a:r>
        </a:p>
      </dgm:t>
    </dgm:pt>
    <dgm:pt modelId="{6353C971-6FC4-4F86-B172-3D82F5086AC7}" type="parTrans" cxnId="{7EA107C3-115E-4174-BBE9-6776D95F9803}">
      <dgm:prSet/>
      <dgm:spPr/>
      <dgm:t>
        <a:bodyPr/>
        <a:lstStyle/>
        <a:p>
          <a:endParaRPr lang="en-US" sz="1800">
            <a:latin typeface="Abadi MT Condensed Light" panose="020B0306030101010103" pitchFamily="34" charset="77"/>
          </a:endParaRPr>
        </a:p>
      </dgm:t>
    </dgm:pt>
    <dgm:pt modelId="{A292C483-28D0-4E13-8095-9ADAF544B986}" type="sibTrans" cxnId="{7EA107C3-115E-4174-BBE9-6776D95F9803}">
      <dgm:prSet/>
      <dgm:spPr/>
      <dgm:t>
        <a:bodyPr/>
        <a:lstStyle/>
        <a:p>
          <a:endParaRPr lang="en-US" sz="1800">
            <a:latin typeface="Abadi MT Condensed Light" panose="020B0306030101010103" pitchFamily="34" charset="77"/>
          </a:endParaRPr>
        </a:p>
      </dgm:t>
    </dgm:pt>
    <dgm:pt modelId="{AF6EB8A1-6B45-4F58-B0D7-E07ED182A2B1}">
      <dgm:prSet phldrT="[Text]" custT="1"/>
      <dgm:spPr/>
      <dgm:t>
        <a:bodyPr/>
        <a:lstStyle/>
        <a:p>
          <a:r>
            <a:rPr lang="en-US" sz="1400" dirty="0">
              <a:latin typeface="Abadi MT Condensed Light" panose="020B0306030101010103" pitchFamily="34" charset="77"/>
            </a:rPr>
            <a:t> Foundations and Philanthropies</a:t>
          </a:r>
        </a:p>
      </dgm:t>
    </dgm:pt>
    <dgm:pt modelId="{40B986E6-0EFB-4A0E-A505-012B8CEE44FE}" type="parTrans" cxnId="{A103A0EB-2392-405B-8154-FB66D99171F4}">
      <dgm:prSet/>
      <dgm:spPr/>
      <dgm:t>
        <a:bodyPr/>
        <a:lstStyle/>
        <a:p>
          <a:endParaRPr lang="en-US" sz="1800">
            <a:latin typeface="Abadi MT Condensed Light" panose="020B0306030101010103" pitchFamily="34" charset="77"/>
          </a:endParaRPr>
        </a:p>
      </dgm:t>
    </dgm:pt>
    <dgm:pt modelId="{6E161841-1634-498A-AE0D-561C0D934028}" type="sibTrans" cxnId="{A103A0EB-2392-405B-8154-FB66D99171F4}">
      <dgm:prSet/>
      <dgm:spPr/>
      <dgm:t>
        <a:bodyPr/>
        <a:lstStyle/>
        <a:p>
          <a:endParaRPr lang="en-US" sz="1800">
            <a:latin typeface="Abadi MT Condensed Light" panose="020B0306030101010103" pitchFamily="34" charset="77"/>
          </a:endParaRPr>
        </a:p>
      </dgm:t>
    </dgm:pt>
    <dgm:pt modelId="{7ED3A39A-0B9A-4AD1-B798-01F583BBC543}">
      <dgm:prSet phldrT="[Text]" custT="1"/>
      <dgm:spPr/>
      <dgm:t>
        <a:bodyPr/>
        <a:lstStyle/>
        <a:p>
          <a:r>
            <a:rPr lang="en-US" sz="1400" dirty="0">
              <a:latin typeface="Abadi MT Condensed Light" panose="020B0306030101010103" pitchFamily="34" charset="77"/>
            </a:rPr>
            <a:t>Professionals</a:t>
          </a:r>
        </a:p>
      </dgm:t>
    </dgm:pt>
    <dgm:pt modelId="{341929A9-EA07-4A71-8C54-170FE6AFE594}" type="parTrans" cxnId="{6D68DDFD-2AAC-4C7F-B20E-6CD69DFB9B2E}">
      <dgm:prSet/>
      <dgm:spPr/>
      <dgm:t>
        <a:bodyPr/>
        <a:lstStyle/>
        <a:p>
          <a:endParaRPr lang="en-US" sz="1800">
            <a:latin typeface="Abadi MT Condensed Light" panose="020B0306030101010103" pitchFamily="34" charset="77"/>
          </a:endParaRPr>
        </a:p>
      </dgm:t>
    </dgm:pt>
    <dgm:pt modelId="{B033C3CF-0907-441F-8AEB-8DD797281228}" type="sibTrans" cxnId="{6D68DDFD-2AAC-4C7F-B20E-6CD69DFB9B2E}">
      <dgm:prSet/>
      <dgm:spPr/>
      <dgm:t>
        <a:bodyPr/>
        <a:lstStyle/>
        <a:p>
          <a:endParaRPr lang="en-US" sz="1800">
            <a:latin typeface="Abadi MT Condensed Light" panose="020B0306030101010103" pitchFamily="34" charset="77"/>
          </a:endParaRPr>
        </a:p>
      </dgm:t>
    </dgm:pt>
    <dgm:pt modelId="{569649E2-3C2C-4E98-A4FF-D1D5B09C3D29}">
      <dgm:prSet phldrT="[Text]" custT="1"/>
      <dgm:spPr/>
      <dgm:t>
        <a:bodyPr/>
        <a:lstStyle/>
        <a:p>
          <a:r>
            <a:rPr lang="en-US" sz="1400" dirty="0">
              <a:latin typeface="Abadi MT Condensed Light" panose="020B0306030101010103" pitchFamily="34" charset="77"/>
            </a:rPr>
            <a:t>Trade Unions and Workers</a:t>
          </a:r>
        </a:p>
      </dgm:t>
    </dgm:pt>
    <dgm:pt modelId="{C8331AEE-C35C-4831-8D8D-5E4D4B70D8D5}" type="parTrans" cxnId="{BDF793E9-A3E1-4BDD-8763-EE3375FCBD9F}">
      <dgm:prSet/>
      <dgm:spPr/>
      <dgm:t>
        <a:bodyPr/>
        <a:lstStyle/>
        <a:p>
          <a:endParaRPr lang="en-US" sz="1800">
            <a:latin typeface="Abadi MT Condensed Light" panose="020B0306030101010103" pitchFamily="34" charset="77"/>
          </a:endParaRPr>
        </a:p>
      </dgm:t>
    </dgm:pt>
    <dgm:pt modelId="{B6374F06-BF97-4EB1-8B77-3C709943114A}" type="sibTrans" cxnId="{BDF793E9-A3E1-4BDD-8763-EE3375FCBD9F}">
      <dgm:prSet/>
      <dgm:spPr/>
      <dgm:t>
        <a:bodyPr/>
        <a:lstStyle/>
        <a:p>
          <a:endParaRPr lang="en-US" sz="1800">
            <a:latin typeface="Abadi MT Condensed Light" panose="020B0306030101010103" pitchFamily="34" charset="77"/>
          </a:endParaRPr>
        </a:p>
      </dgm:t>
    </dgm:pt>
    <dgm:pt modelId="{199923AD-19B5-4372-B5BA-B5017774DCB0}">
      <dgm:prSet phldrT="[Text]" custT="1"/>
      <dgm:spPr/>
      <dgm:t>
        <a:bodyPr/>
        <a:lstStyle/>
        <a:p>
          <a:r>
            <a:rPr lang="en-US" sz="1400" dirty="0">
              <a:latin typeface="Abadi MT Condensed Light" panose="020B0306030101010103" pitchFamily="34" charset="77"/>
            </a:rPr>
            <a:t>Farmers</a:t>
          </a:r>
        </a:p>
      </dgm:t>
    </dgm:pt>
    <dgm:pt modelId="{D7DE0D8D-61D1-4347-92B2-50A69A049EBA}" type="parTrans" cxnId="{FA01F400-869B-4C41-AD2B-71B7A5BFAD15}">
      <dgm:prSet/>
      <dgm:spPr/>
      <dgm:t>
        <a:bodyPr/>
        <a:lstStyle/>
        <a:p>
          <a:endParaRPr lang="en-US" sz="1800">
            <a:latin typeface="Abadi MT Condensed Light" panose="020B0306030101010103" pitchFamily="34" charset="77"/>
          </a:endParaRPr>
        </a:p>
      </dgm:t>
    </dgm:pt>
    <dgm:pt modelId="{A3EC1E87-B28C-4ED7-8610-C7E55A538393}" type="sibTrans" cxnId="{FA01F400-869B-4C41-AD2B-71B7A5BFAD15}">
      <dgm:prSet/>
      <dgm:spPr/>
      <dgm:t>
        <a:bodyPr/>
        <a:lstStyle/>
        <a:p>
          <a:endParaRPr lang="en-US" sz="1800">
            <a:latin typeface="Abadi MT Condensed Light" panose="020B0306030101010103" pitchFamily="34" charset="77"/>
          </a:endParaRPr>
        </a:p>
      </dgm:t>
    </dgm:pt>
    <dgm:pt modelId="{73B44786-8E07-4ABA-9FFA-EA000BDF0DBC}">
      <dgm:prSet phldrT="[Text]" custT="1"/>
      <dgm:spPr/>
      <dgm:t>
        <a:bodyPr/>
        <a:lstStyle/>
        <a:p>
          <a:r>
            <a:rPr lang="en-US" sz="1400" dirty="0">
              <a:latin typeface="Abadi MT Condensed Light" panose="020B0306030101010103" pitchFamily="34" charset="77"/>
            </a:rPr>
            <a:t>Indigenous people</a:t>
          </a:r>
        </a:p>
      </dgm:t>
    </dgm:pt>
    <dgm:pt modelId="{2B97EF11-C758-475F-B717-BFB4DDBA1158}" type="parTrans" cxnId="{C58ABC4D-0550-4B5E-8233-CACADCAED954}">
      <dgm:prSet/>
      <dgm:spPr/>
      <dgm:t>
        <a:bodyPr/>
        <a:lstStyle/>
        <a:p>
          <a:endParaRPr lang="en-US" sz="1800">
            <a:latin typeface="Abadi MT Condensed Light" panose="020B0306030101010103" pitchFamily="34" charset="77"/>
          </a:endParaRPr>
        </a:p>
      </dgm:t>
    </dgm:pt>
    <dgm:pt modelId="{E4C1F839-EA02-4FE4-B6DB-B75CB12198F7}" type="sibTrans" cxnId="{C58ABC4D-0550-4B5E-8233-CACADCAED954}">
      <dgm:prSet/>
      <dgm:spPr/>
      <dgm:t>
        <a:bodyPr/>
        <a:lstStyle/>
        <a:p>
          <a:endParaRPr lang="en-US" sz="1800">
            <a:latin typeface="Abadi MT Condensed Light" panose="020B0306030101010103" pitchFamily="34" charset="77"/>
          </a:endParaRPr>
        </a:p>
      </dgm:t>
    </dgm:pt>
    <dgm:pt modelId="{DDB9C899-7C07-4471-A15D-EEDC6A0F2632}">
      <dgm:prSet phldrT="[Text]" custT="1"/>
      <dgm:spPr/>
      <dgm:t>
        <a:bodyPr/>
        <a:lstStyle/>
        <a:p>
          <a:r>
            <a:rPr lang="en-US" sz="1400" dirty="0">
              <a:latin typeface="Abadi MT Condensed Light" panose="020B0306030101010103" pitchFamily="34" charset="77"/>
            </a:rPr>
            <a:t>Older Persons</a:t>
          </a:r>
        </a:p>
      </dgm:t>
    </dgm:pt>
    <dgm:pt modelId="{0BA9CFCB-84DB-4FA1-A140-980609E67CE4}" type="parTrans" cxnId="{3F67A989-2283-4D5D-9279-0F8393B6F80F}">
      <dgm:prSet/>
      <dgm:spPr/>
      <dgm:t>
        <a:bodyPr/>
        <a:lstStyle/>
        <a:p>
          <a:endParaRPr lang="en-US" sz="1800">
            <a:latin typeface="Abadi MT Condensed Light" panose="020B0306030101010103" pitchFamily="34" charset="77"/>
          </a:endParaRPr>
        </a:p>
      </dgm:t>
    </dgm:pt>
    <dgm:pt modelId="{40496C81-A0D9-46BD-82EB-714B5F8F97A4}" type="sibTrans" cxnId="{3F67A989-2283-4D5D-9279-0F8393B6F80F}">
      <dgm:prSet/>
      <dgm:spPr/>
      <dgm:t>
        <a:bodyPr/>
        <a:lstStyle/>
        <a:p>
          <a:endParaRPr lang="en-US" sz="1800">
            <a:latin typeface="Abadi MT Condensed Light" panose="020B0306030101010103" pitchFamily="34" charset="77"/>
          </a:endParaRPr>
        </a:p>
      </dgm:t>
    </dgm:pt>
    <dgm:pt modelId="{77920A68-BC1B-4710-9311-B66A6FDE718D}">
      <dgm:prSet phldrT="[Text]" custT="1"/>
      <dgm:spPr/>
      <dgm:t>
        <a:bodyPr/>
        <a:lstStyle/>
        <a:p>
          <a:r>
            <a:rPr lang="en-US" sz="1400" dirty="0">
              <a:latin typeface="Abadi MT Condensed Light" panose="020B0306030101010103" pitchFamily="34" charset="77"/>
            </a:rPr>
            <a:t>Persons with Disabilities</a:t>
          </a:r>
        </a:p>
      </dgm:t>
    </dgm:pt>
    <dgm:pt modelId="{8B1A352B-4C2F-415C-8E77-D087169DC250}" type="parTrans" cxnId="{9C52B6F3-998C-41DD-8FAD-0D3F0D18DC49}">
      <dgm:prSet/>
      <dgm:spPr/>
      <dgm:t>
        <a:bodyPr/>
        <a:lstStyle/>
        <a:p>
          <a:endParaRPr lang="en-US" sz="1800">
            <a:latin typeface="Abadi MT Condensed Light" panose="020B0306030101010103" pitchFamily="34" charset="77"/>
          </a:endParaRPr>
        </a:p>
      </dgm:t>
    </dgm:pt>
    <dgm:pt modelId="{391C9056-6F42-41B5-A852-275A392DEA21}" type="sibTrans" cxnId="{9C52B6F3-998C-41DD-8FAD-0D3F0D18DC49}">
      <dgm:prSet/>
      <dgm:spPr/>
      <dgm:t>
        <a:bodyPr/>
        <a:lstStyle/>
        <a:p>
          <a:endParaRPr lang="en-US" sz="1800">
            <a:latin typeface="Abadi MT Condensed Light" panose="020B0306030101010103" pitchFamily="34" charset="77"/>
          </a:endParaRPr>
        </a:p>
      </dgm:t>
    </dgm:pt>
    <dgm:pt modelId="{E704631D-C6DE-0A4C-87CD-8C76FAD5EFAC}">
      <dgm:prSet phldrT="[Text]" custT="1"/>
      <dgm:spPr/>
      <dgm:t>
        <a:bodyPr/>
        <a:lstStyle/>
        <a:p>
          <a:r>
            <a:rPr lang="en-US" sz="1400" dirty="0">
              <a:latin typeface="Abadi MT Condensed Light" panose="020B0306030101010103" pitchFamily="34" charset="77"/>
            </a:rPr>
            <a:t>Medias</a:t>
          </a:r>
        </a:p>
      </dgm:t>
    </dgm:pt>
    <dgm:pt modelId="{4A64FE32-4741-754A-BE3D-905F6D731DDB}" type="parTrans" cxnId="{355FD439-7336-5F45-BD2B-AD2B62E6FC85}">
      <dgm:prSet/>
      <dgm:spPr/>
      <dgm:t>
        <a:bodyPr/>
        <a:lstStyle/>
        <a:p>
          <a:endParaRPr lang="en-GB">
            <a:latin typeface="Abadi MT Condensed Light" panose="020B0306030101010103" pitchFamily="34" charset="77"/>
          </a:endParaRPr>
        </a:p>
      </dgm:t>
    </dgm:pt>
    <dgm:pt modelId="{ABF37C05-B122-AD4B-B15F-F473381D1636}" type="sibTrans" cxnId="{355FD439-7336-5F45-BD2B-AD2B62E6FC85}">
      <dgm:prSet/>
      <dgm:spPr/>
      <dgm:t>
        <a:bodyPr/>
        <a:lstStyle/>
        <a:p>
          <a:endParaRPr lang="en-GB">
            <a:latin typeface="Abadi MT Condensed Light" panose="020B0306030101010103" pitchFamily="34" charset="77"/>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12CFB438-8248-7D4A-8F6C-E00A71A0B452}" type="pres">
      <dgm:prSet presAssocID="{391C9056-6F42-41B5-A852-275A392DEA21}" presName="sibTrans" presStyleLbl="bgSibTrans2D1" presStyleIdx="14" presStyleCnt="15"/>
      <dgm:spPr/>
    </dgm:pt>
    <dgm:pt modelId="{37B9266C-B7D4-844A-AB38-571975207A63}" type="pres">
      <dgm:prSet presAssocID="{E704631D-C6DE-0A4C-87CD-8C76FAD5EFAC}" presName="compNode" presStyleCnt="0"/>
      <dgm:spPr/>
    </dgm:pt>
    <dgm:pt modelId="{F3312650-179C-2749-923E-F818992CDFF7}" type="pres">
      <dgm:prSet presAssocID="{E704631D-C6DE-0A4C-87CD-8C76FAD5EFAC}" presName="dummyConnPt" presStyleCnt="0"/>
      <dgm:spPr/>
    </dgm:pt>
    <dgm:pt modelId="{B0C6E58B-132D-944F-9883-F26A161084D3}" type="pres">
      <dgm:prSet presAssocID="{E704631D-C6DE-0A4C-87CD-8C76FAD5EFA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355FD439-7336-5F45-BD2B-AD2B62E6FC85}" srcId="{20C9AB27-CB84-E240-8C96-76C9BA80ADA7}" destId="{E704631D-C6DE-0A4C-87CD-8C76FAD5EFAC}" srcOrd="15" destOrd="0" parTransId="{4A64FE32-4741-754A-BE3D-905F6D731DDB}" sibTransId="{ABF37C05-B122-AD4B-B15F-F473381D1636}"/>
    <dgm:cxn modelId="{690D9A41-834F-0848-8E75-2FCFD10823F7}" type="presOf" srcId="{391C9056-6F42-41B5-A852-275A392DEA21}" destId="{12CFB438-8248-7D4A-8F6C-E00A71A0B452}"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AE6273CE-D81E-BA44-AB1B-7CB556CFC81C}" type="presOf" srcId="{E704631D-C6DE-0A4C-87CD-8C76FAD5EFAC}" destId="{B0C6E58B-132D-944F-9883-F26A161084D3}" srcOrd="0" destOrd="0" presId="urn:microsoft.com/office/officeart/2005/8/layout/bProcess4"/>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B52C2633-B24C-5141-9840-5B4E0C00DA93}" type="presParOf" srcId="{F5E8DFDA-9E06-304A-883C-E7500CE8981E}" destId="{12CFB438-8248-7D4A-8F6C-E00A71A0B452}" srcOrd="29" destOrd="0" presId="urn:microsoft.com/office/officeart/2005/8/layout/bProcess4"/>
    <dgm:cxn modelId="{F5001AD9-84DD-9843-A9B1-3574EB7D7F00}" type="presParOf" srcId="{F5E8DFDA-9E06-304A-883C-E7500CE8981E}" destId="{37B9266C-B7D4-844A-AB38-571975207A63}" srcOrd="30" destOrd="0" presId="urn:microsoft.com/office/officeart/2005/8/layout/bProcess4"/>
    <dgm:cxn modelId="{76E03D86-196B-474B-BDD5-15370E95CB0D}" type="presParOf" srcId="{37B9266C-B7D4-844A-AB38-571975207A63}" destId="{F3312650-179C-2749-923E-F818992CDFF7}" srcOrd="0" destOrd="0" presId="urn:microsoft.com/office/officeart/2005/8/layout/bProcess4"/>
    <dgm:cxn modelId="{405B1F74-081B-9D40-BA79-EA2957F22B8D}" type="presParOf" srcId="{37B9266C-B7D4-844A-AB38-571975207A63}" destId="{B0C6E58B-132D-944F-9883-F26A161084D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98617-21C2-4B01-AC91-24443E1DE791}"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69777D3F-1940-4D8F-AAA1-7FAFF92FB736}">
      <dgm:prSet custT="1"/>
      <dgm:spPr/>
      <dgm:t>
        <a:bodyPr/>
        <a:lstStyle/>
        <a:p>
          <a:r>
            <a:rPr lang="en-US" sz="1400" dirty="0">
              <a:latin typeface="Abadi MT Condensed Light" panose="020B0306030101010103" pitchFamily="34" charset="77"/>
            </a:rPr>
            <a:t>Venue </a:t>
          </a:r>
        </a:p>
      </dgm:t>
    </dgm:pt>
    <dgm:pt modelId="{FC1D97A7-B194-4540-BFB1-0918F2A7B0DE}" type="parTrans" cxnId="{B5D28306-E310-4537-B102-AD5EC8254C50}">
      <dgm:prSet/>
      <dgm:spPr/>
      <dgm:t>
        <a:bodyPr/>
        <a:lstStyle/>
        <a:p>
          <a:endParaRPr lang="en-US" sz="2000">
            <a:latin typeface="Abadi MT Condensed Light" panose="020B0306030101010103" pitchFamily="34" charset="77"/>
          </a:endParaRPr>
        </a:p>
      </dgm:t>
    </dgm:pt>
    <dgm:pt modelId="{1F7B54C2-E756-4A73-8631-EE274191E8BE}" type="sibTrans" cxnId="{B5D28306-E310-4537-B102-AD5EC8254C50}">
      <dgm:prSet/>
      <dgm:spPr/>
      <dgm:t>
        <a:bodyPr/>
        <a:lstStyle/>
        <a:p>
          <a:endParaRPr lang="en-US" sz="2000">
            <a:latin typeface="Abadi MT Condensed Light" panose="020B0306030101010103" pitchFamily="34" charset="77"/>
          </a:endParaRPr>
        </a:p>
      </dgm:t>
    </dgm:pt>
    <dgm:pt modelId="{1DE1EEBC-14C6-402F-B97B-D96B6EF97010}">
      <dgm:prSet custT="1"/>
      <dgm:spPr/>
      <dgm:t>
        <a:bodyPr/>
        <a:lstStyle/>
        <a:p>
          <a:r>
            <a:rPr lang="en-US" sz="1600" dirty="0">
              <a:latin typeface="Abadi MT Condensed Light" panose="020B0306030101010103" pitchFamily="34" charset="77"/>
            </a:rPr>
            <a:t>Select a venue (physical or virtual)</a:t>
          </a:r>
        </a:p>
      </dgm:t>
    </dgm:pt>
    <dgm:pt modelId="{9B8C97F0-4A20-4119-B128-C3A0BF9CACA1}" type="parTrans" cxnId="{B52148D3-02D7-4A8E-BADD-183CD6631FD4}">
      <dgm:prSet/>
      <dgm:spPr/>
      <dgm:t>
        <a:bodyPr/>
        <a:lstStyle/>
        <a:p>
          <a:endParaRPr lang="en-US" sz="2000">
            <a:latin typeface="Abadi MT Condensed Light" panose="020B0306030101010103" pitchFamily="34" charset="77"/>
          </a:endParaRPr>
        </a:p>
      </dgm:t>
    </dgm:pt>
    <dgm:pt modelId="{E433EF80-F2A2-4783-85F6-E75E90BAA19A}" type="sibTrans" cxnId="{B52148D3-02D7-4A8E-BADD-183CD6631FD4}">
      <dgm:prSet/>
      <dgm:spPr/>
      <dgm:t>
        <a:bodyPr/>
        <a:lstStyle/>
        <a:p>
          <a:endParaRPr lang="en-US" sz="2000">
            <a:latin typeface="Abadi MT Condensed Light" panose="020B0306030101010103" pitchFamily="34" charset="77"/>
          </a:endParaRPr>
        </a:p>
      </dgm:t>
    </dgm:pt>
    <dgm:pt modelId="{C8F37528-0F2D-487C-8E33-E48179A07F94}">
      <dgm:prSet custT="1"/>
      <dgm:spPr/>
      <dgm:t>
        <a:bodyPr/>
        <a:lstStyle/>
        <a:p>
          <a:r>
            <a:rPr lang="en-US" sz="1400" dirty="0">
              <a:latin typeface="Abadi MT Condensed Light" panose="020B0306030101010103" pitchFamily="34" charset="77"/>
            </a:rPr>
            <a:t>Date &amp; Time </a:t>
          </a:r>
        </a:p>
      </dgm:t>
    </dgm:pt>
    <dgm:pt modelId="{3DAFDB52-5AC1-4AEE-B0CA-E8E8733EDD47}" type="parTrans" cxnId="{D615DF01-21A5-464E-89A1-9535A29F357B}">
      <dgm:prSet/>
      <dgm:spPr/>
      <dgm:t>
        <a:bodyPr/>
        <a:lstStyle/>
        <a:p>
          <a:endParaRPr lang="en-US" sz="2000">
            <a:latin typeface="Abadi MT Condensed Light" panose="020B0306030101010103" pitchFamily="34" charset="77"/>
          </a:endParaRPr>
        </a:p>
      </dgm:t>
    </dgm:pt>
    <dgm:pt modelId="{781F53F4-955C-421D-826F-35178974B0CB}" type="sibTrans" cxnId="{D615DF01-21A5-464E-89A1-9535A29F357B}">
      <dgm:prSet/>
      <dgm:spPr/>
      <dgm:t>
        <a:bodyPr/>
        <a:lstStyle/>
        <a:p>
          <a:endParaRPr lang="en-US" sz="2000">
            <a:latin typeface="Abadi MT Condensed Light" panose="020B0306030101010103" pitchFamily="34" charset="77"/>
          </a:endParaRPr>
        </a:p>
      </dgm:t>
    </dgm:pt>
    <dgm:pt modelId="{2CF4C66F-A4C2-4093-9A04-C557FE7BCC6B}">
      <dgm:prSet custT="1"/>
      <dgm:spPr/>
      <dgm:t>
        <a:bodyPr/>
        <a:lstStyle/>
        <a:p>
          <a:r>
            <a:rPr lang="en-US" sz="1600" dirty="0">
              <a:latin typeface="Abadi MT Condensed Light" panose="020B0306030101010103" pitchFamily="34" charset="77"/>
            </a:rPr>
            <a:t>Choose dates and time slots</a:t>
          </a:r>
        </a:p>
      </dgm:t>
    </dgm:pt>
    <dgm:pt modelId="{F6BC676E-DA93-4B05-B231-382607EC89CB}" type="parTrans" cxnId="{39CD9830-5C34-4155-970B-1FFAF01E45AF}">
      <dgm:prSet/>
      <dgm:spPr/>
      <dgm:t>
        <a:bodyPr/>
        <a:lstStyle/>
        <a:p>
          <a:endParaRPr lang="en-US" sz="2000">
            <a:latin typeface="Abadi MT Condensed Light" panose="020B0306030101010103" pitchFamily="34" charset="77"/>
          </a:endParaRPr>
        </a:p>
      </dgm:t>
    </dgm:pt>
    <dgm:pt modelId="{A48167DA-8DBC-4E9F-886C-B900510888AF}" type="sibTrans" cxnId="{39CD9830-5C34-4155-970B-1FFAF01E45AF}">
      <dgm:prSet/>
      <dgm:spPr/>
      <dgm:t>
        <a:bodyPr/>
        <a:lstStyle/>
        <a:p>
          <a:endParaRPr lang="en-US" sz="2000">
            <a:latin typeface="Abadi MT Condensed Light" panose="020B0306030101010103" pitchFamily="34" charset="77"/>
          </a:endParaRPr>
        </a:p>
      </dgm:t>
    </dgm:pt>
    <dgm:pt modelId="{55487327-E921-402B-8EE2-941F44EE6FD4}">
      <dgm:prSet custT="1"/>
      <dgm:spPr/>
      <dgm:t>
        <a:bodyPr/>
        <a:lstStyle/>
        <a:p>
          <a:r>
            <a:rPr lang="en-US" sz="1400" dirty="0">
              <a:latin typeface="Abadi MT Condensed Light" panose="020B0306030101010103" pitchFamily="34" charset="77"/>
            </a:rPr>
            <a:t>Panelists &amp; Participants</a:t>
          </a:r>
        </a:p>
      </dgm:t>
    </dgm:pt>
    <dgm:pt modelId="{8937EB3C-C0CA-4517-8316-E6576CEC6E8F}" type="parTrans" cxnId="{638521AD-5915-4575-995F-DE9E25BECE9F}">
      <dgm:prSet/>
      <dgm:spPr/>
      <dgm:t>
        <a:bodyPr/>
        <a:lstStyle/>
        <a:p>
          <a:endParaRPr lang="en-US" sz="2000">
            <a:latin typeface="Abadi MT Condensed Light" panose="020B0306030101010103" pitchFamily="34" charset="77"/>
          </a:endParaRPr>
        </a:p>
      </dgm:t>
    </dgm:pt>
    <dgm:pt modelId="{BDA6B046-10ED-49DC-ABF8-3AC542C1B01A}" type="sibTrans" cxnId="{638521AD-5915-4575-995F-DE9E25BECE9F}">
      <dgm:prSet/>
      <dgm:spPr/>
      <dgm:t>
        <a:bodyPr/>
        <a:lstStyle/>
        <a:p>
          <a:endParaRPr lang="en-US" sz="2000">
            <a:latin typeface="Abadi MT Condensed Light" panose="020B0306030101010103" pitchFamily="34" charset="77"/>
          </a:endParaRPr>
        </a:p>
      </dgm:t>
    </dgm:pt>
    <dgm:pt modelId="{A47B4688-C55B-4638-BA55-AC07643C6ABF}">
      <dgm:prSet custT="1"/>
      <dgm:spPr/>
      <dgm:t>
        <a:bodyPr/>
        <a:lstStyle/>
        <a:p>
          <a:r>
            <a:rPr lang="en-US" sz="1600" dirty="0">
              <a:latin typeface="Abadi MT Condensed Light" panose="020B0306030101010103" pitchFamily="34" charset="77"/>
            </a:rPr>
            <a:t>Confirm partners and panelists</a:t>
          </a:r>
        </a:p>
      </dgm:t>
    </dgm:pt>
    <dgm:pt modelId="{536BD3B8-EF0E-4228-B728-1D7AD47DC7E3}" type="parTrans" cxnId="{C73344E8-63C0-4AC6-8D98-500A81E5E6C4}">
      <dgm:prSet/>
      <dgm:spPr/>
      <dgm:t>
        <a:bodyPr/>
        <a:lstStyle/>
        <a:p>
          <a:endParaRPr lang="en-US" sz="2000">
            <a:latin typeface="Abadi MT Condensed Light" panose="020B0306030101010103" pitchFamily="34" charset="77"/>
          </a:endParaRPr>
        </a:p>
      </dgm:t>
    </dgm:pt>
    <dgm:pt modelId="{467B78B6-4838-47CA-B327-5CB3DFE6F49E}" type="sibTrans" cxnId="{C73344E8-63C0-4AC6-8D98-500A81E5E6C4}">
      <dgm:prSet/>
      <dgm:spPr/>
      <dgm:t>
        <a:bodyPr/>
        <a:lstStyle/>
        <a:p>
          <a:endParaRPr lang="en-US" sz="2000">
            <a:latin typeface="Abadi MT Condensed Light" panose="020B0306030101010103" pitchFamily="34" charset="77"/>
          </a:endParaRPr>
        </a:p>
      </dgm:t>
    </dgm:pt>
    <dgm:pt modelId="{6299EB0F-D6D3-4AB2-B759-69625EA7433B}">
      <dgm:prSet custT="1"/>
      <dgm:spPr/>
      <dgm:t>
        <a:bodyPr/>
        <a:lstStyle/>
        <a:p>
          <a:r>
            <a:rPr lang="en-US" sz="1400" dirty="0">
              <a:latin typeface="Abadi MT Condensed Light" panose="020B0306030101010103" pitchFamily="34" charset="77"/>
            </a:rPr>
            <a:t>Programme &amp; Website</a:t>
          </a:r>
        </a:p>
      </dgm:t>
    </dgm:pt>
    <dgm:pt modelId="{32552ED3-2C21-4385-9632-B500F06E5303}" type="parTrans" cxnId="{DB9F1BAE-65A9-4A59-8D4F-3E4F62D182E3}">
      <dgm:prSet/>
      <dgm:spPr/>
      <dgm:t>
        <a:bodyPr/>
        <a:lstStyle/>
        <a:p>
          <a:endParaRPr lang="en-US" sz="2000">
            <a:latin typeface="Abadi MT Condensed Light" panose="020B0306030101010103" pitchFamily="34" charset="77"/>
          </a:endParaRPr>
        </a:p>
      </dgm:t>
    </dgm:pt>
    <dgm:pt modelId="{F5D9322C-ECE9-409C-BCDC-E31C2BF580A4}" type="sibTrans" cxnId="{DB9F1BAE-65A9-4A59-8D4F-3E4F62D182E3}">
      <dgm:prSet/>
      <dgm:spPr/>
      <dgm:t>
        <a:bodyPr/>
        <a:lstStyle/>
        <a:p>
          <a:endParaRPr lang="en-US" sz="2000">
            <a:latin typeface="Abadi MT Condensed Light" panose="020B0306030101010103" pitchFamily="34" charset="77"/>
          </a:endParaRPr>
        </a:p>
      </dgm:t>
    </dgm:pt>
    <dgm:pt modelId="{A0F4FC4A-5B27-48DC-8830-F156EA08B6FE}">
      <dgm:prSet custT="1"/>
      <dgm:spPr/>
      <dgm:t>
        <a:bodyPr/>
        <a:lstStyle/>
        <a:p>
          <a:r>
            <a:rPr lang="en-US" sz="1600" dirty="0">
              <a:latin typeface="Abadi MT Condensed Light" panose="020B0306030101010103" pitchFamily="34" charset="77"/>
            </a:rPr>
            <a:t>Prepare a web page to announce the campus and the </a:t>
          </a:r>
          <a:r>
            <a:rPr lang="en-US" sz="1600" dirty="0" err="1">
              <a:latin typeface="Abadi MT Condensed Light" panose="020B0306030101010103" pitchFamily="34" charset="77"/>
            </a:rPr>
            <a:t>programme</a:t>
          </a:r>
          <a:endParaRPr lang="en-US" sz="1600" dirty="0">
            <a:latin typeface="Abadi MT Condensed Light" panose="020B0306030101010103" pitchFamily="34" charset="77"/>
          </a:endParaRPr>
        </a:p>
      </dgm:t>
    </dgm:pt>
    <dgm:pt modelId="{4D1AA081-B060-45BD-9540-92D32E75BF5E}" type="parTrans" cxnId="{8B6C9CA3-BB12-4886-AB9D-E45EE13103E7}">
      <dgm:prSet/>
      <dgm:spPr/>
      <dgm:t>
        <a:bodyPr/>
        <a:lstStyle/>
        <a:p>
          <a:endParaRPr lang="en-US" sz="2000">
            <a:latin typeface="Abadi MT Condensed Light" panose="020B0306030101010103" pitchFamily="34" charset="77"/>
          </a:endParaRPr>
        </a:p>
      </dgm:t>
    </dgm:pt>
    <dgm:pt modelId="{D25EB124-3754-47A4-9522-CEC903B84B71}" type="sibTrans" cxnId="{8B6C9CA3-BB12-4886-AB9D-E45EE13103E7}">
      <dgm:prSet/>
      <dgm:spPr/>
      <dgm:t>
        <a:bodyPr/>
        <a:lstStyle/>
        <a:p>
          <a:endParaRPr lang="en-US" sz="2000">
            <a:latin typeface="Abadi MT Condensed Light" panose="020B0306030101010103" pitchFamily="34" charset="77"/>
          </a:endParaRPr>
        </a:p>
      </dgm:t>
    </dgm:pt>
    <dgm:pt modelId="{F2762746-0A96-45D1-A80D-9225A86A260E}">
      <dgm:prSet custT="1"/>
      <dgm:spPr/>
      <dgm:t>
        <a:bodyPr/>
        <a:lstStyle/>
        <a:p>
          <a:r>
            <a:rPr lang="en-US" sz="1400" dirty="0">
              <a:latin typeface="Abadi MT Condensed Light" panose="020B0306030101010103" pitchFamily="34" charset="77"/>
            </a:rPr>
            <a:t>Registration</a:t>
          </a:r>
        </a:p>
      </dgm:t>
    </dgm:pt>
    <dgm:pt modelId="{6326A0F4-A625-4736-996F-88401F59DC1A}" type="parTrans" cxnId="{F068A332-69F9-4B31-8B39-BE67965C1E7F}">
      <dgm:prSet/>
      <dgm:spPr/>
      <dgm:t>
        <a:bodyPr/>
        <a:lstStyle/>
        <a:p>
          <a:endParaRPr lang="en-US" sz="2000">
            <a:latin typeface="Abadi MT Condensed Light" panose="020B0306030101010103" pitchFamily="34" charset="77"/>
          </a:endParaRPr>
        </a:p>
      </dgm:t>
    </dgm:pt>
    <dgm:pt modelId="{BA022F91-87E8-4310-B89D-90E6AD4FC3C6}" type="sibTrans" cxnId="{F068A332-69F9-4B31-8B39-BE67965C1E7F}">
      <dgm:prSet/>
      <dgm:spPr/>
      <dgm:t>
        <a:bodyPr/>
        <a:lstStyle/>
        <a:p>
          <a:endParaRPr lang="en-US" sz="2000">
            <a:latin typeface="Abadi MT Condensed Light" panose="020B0306030101010103" pitchFamily="34" charset="77"/>
          </a:endParaRPr>
        </a:p>
      </dgm:t>
    </dgm:pt>
    <dgm:pt modelId="{77CAF7B1-80EA-4EC4-9658-5F64FD4D65BB}">
      <dgm:prSet custT="1"/>
      <dgm:spPr/>
      <dgm:t>
        <a:bodyPr/>
        <a:lstStyle/>
        <a:p>
          <a:r>
            <a:rPr lang="en-US" sz="1600" dirty="0">
              <a:latin typeface="Abadi MT Condensed Light" panose="020B0306030101010103" pitchFamily="34" charset="77"/>
            </a:rPr>
            <a:t>Prepare a registration page to ask participants to register </a:t>
          </a:r>
        </a:p>
      </dgm:t>
    </dgm:pt>
    <dgm:pt modelId="{45C1282D-9185-49FC-8C85-88FC8493F12B}" type="parTrans" cxnId="{B0E201E7-31F5-466B-9F72-969B420C0175}">
      <dgm:prSet/>
      <dgm:spPr/>
      <dgm:t>
        <a:bodyPr/>
        <a:lstStyle/>
        <a:p>
          <a:endParaRPr lang="en-US" sz="2000">
            <a:latin typeface="Abadi MT Condensed Light" panose="020B0306030101010103" pitchFamily="34" charset="77"/>
          </a:endParaRPr>
        </a:p>
      </dgm:t>
    </dgm:pt>
    <dgm:pt modelId="{85F1FFAB-7B78-47EF-8979-A8804C32E030}" type="sibTrans" cxnId="{B0E201E7-31F5-466B-9F72-969B420C0175}">
      <dgm:prSet/>
      <dgm:spPr/>
      <dgm:t>
        <a:bodyPr/>
        <a:lstStyle/>
        <a:p>
          <a:endParaRPr lang="en-US" sz="2000">
            <a:latin typeface="Abadi MT Condensed Light" panose="020B0306030101010103" pitchFamily="34" charset="77"/>
          </a:endParaRPr>
        </a:p>
      </dgm:t>
    </dgm:pt>
    <dgm:pt modelId="{4BC45000-FDC2-46AF-A890-264C70897514}">
      <dgm:prSet custT="1"/>
      <dgm:spPr/>
      <dgm:t>
        <a:bodyPr/>
        <a:lstStyle/>
        <a:p>
          <a:r>
            <a:rPr lang="en-US" sz="1400" dirty="0">
              <a:latin typeface="Abadi MT Condensed Light" panose="020B0306030101010103" pitchFamily="34" charset="77"/>
            </a:rPr>
            <a:t>Social</a:t>
          </a:r>
          <a:r>
            <a:rPr lang="en-US" sz="1400" baseline="0" dirty="0">
              <a:latin typeface="Abadi MT Condensed Light" panose="020B0306030101010103" pitchFamily="34" charset="77"/>
            </a:rPr>
            <a:t> media</a:t>
          </a:r>
          <a:endParaRPr lang="en-US" sz="1400" dirty="0">
            <a:latin typeface="Abadi MT Condensed Light" panose="020B0306030101010103" pitchFamily="34" charset="77"/>
          </a:endParaRPr>
        </a:p>
      </dgm:t>
    </dgm:pt>
    <dgm:pt modelId="{F83D678A-3773-4861-BD76-A62F3BADF4C7}" type="parTrans" cxnId="{3BEEDE83-2109-4EF7-8A63-1ABCE11E1F15}">
      <dgm:prSet/>
      <dgm:spPr/>
      <dgm:t>
        <a:bodyPr/>
        <a:lstStyle/>
        <a:p>
          <a:endParaRPr lang="en-US" sz="2000">
            <a:latin typeface="Abadi MT Condensed Light" panose="020B0306030101010103" pitchFamily="34" charset="77"/>
          </a:endParaRPr>
        </a:p>
      </dgm:t>
    </dgm:pt>
    <dgm:pt modelId="{E35E7A19-93ED-474F-BB02-84F390C6FEE4}" type="sibTrans" cxnId="{3BEEDE83-2109-4EF7-8A63-1ABCE11E1F15}">
      <dgm:prSet/>
      <dgm:spPr/>
      <dgm:t>
        <a:bodyPr/>
        <a:lstStyle/>
        <a:p>
          <a:endParaRPr lang="en-US" sz="2000">
            <a:latin typeface="Abadi MT Condensed Light" panose="020B0306030101010103" pitchFamily="34" charset="77"/>
          </a:endParaRPr>
        </a:p>
      </dgm:t>
    </dgm:pt>
    <dgm:pt modelId="{09073F4C-71C5-41C7-95A9-A92A353F497B}">
      <dgm:prSet custT="1"/>
      <dgm:spPr/>
      <dgm:t>
        <a:bodyPr/>
        <a:lstStyle/>
        <a:p>
          <a:r>
            <a:rPr lang="en-US" sz="1600" dirty="0">
              <a:latin typeface="Abadi MT Condensed Light" panose="020B0306030101010103" pitchFamily="34" charset="77"/>
            </a:rPr>
            <a:t>Prepare your UTC Flyer and social media images - Have a list of influencers</a:t>
          </a:r>
        </a:p>
      </dgm:t>
    </dgm:pt>
    <dgm:pt modelId="{94D9E5C3-912A-456D-8823-CAB3ABBAA95F}" type="parTrans" cxnId="{26551CCD-0FCB-47EC-B321-6326DD53898E}">
      <dgm:prSet/>
      <dgm:spPr/>
      <dgm:t>
        <a:bodyPr/>
        <a:lstStyle/>
        <a:p>
          <a:endParaRPr lang="en-US" sz="2000">
            <a:latin typeface="Abadi MT Condensed Light" panose="020B0306030101010103" pitchFamily="34" charset="77"/>
          </a:endParaRPr>
        </a:p>
      </dgm:t>
    </dgm:pt>
    <dgm:pt modelId="{C38E5C11-032E-49D6-91A1-3DDC1CDA3221}" type="sibTrans" cxnId="{26551CCD-0FCB-47EC-B321-6326DD53898E}">
      <dgm:prSet/>
      <dgm:spPr/>
      <dgm:t>
        <a:bodyPr/>
        <a:lstStyle/>
        <a:p>
          <a:endParaRPr lang="en-US" sz="2000">
            <a:latin typeface="Abadi MT Condensed Light" panose="020B0306030101010103" pitchFamily="34" charset="77"/>
          </a:endParaRPr>
        </a:p>
      </dgm:t>
    </dgm:pt>
    <dgm:pt modelId="{A756DDCA-ECCD-4F29-A472-F08DC326B441}">
      <dgm:prSet custT="1"/>
      <dgm:spPr/>
      <dgm:t>
        <a:bodyPr/>
        <a:lstStyle/>
        <a:p>
          <a:r>
            <a:rPr lang="en-US" sz="1400" dirty="0">
              <a:latin typeface="Abadi MT Condensed Light" panose="020B0306030101010103" pitchFamily="34" charset="77"/>
            </a:rPr>
            <a:t>Slide Show</a:t>
          </a:r>
        </a:p>
      </dgm:t>
    </dgm:pt>
    <dgm:pt modelId="{34853C01-6EF9-4710-8F34-77A1FCD3249B}" type="parTrans" cxnId="{B7385FF9-E885-4EC5-B552-77FD179F6126}">
      <dgm:prSet/>
      <dgm:spPr/>
      <dgm:t>
        <a:bodyPr/>
        <a:lstStyle/>
        <a:p>
          <a:endParaRPr lang="en-US" sz="2000">
            <a:latin typeface="Abadi MT Condensed Light" panose="020B0306030101010103" pitchFamily="34" charset="77"/>
          </a:endParaRPr>
        </a:p>
      </dgm:t>
    </dgm:pt>
    <dgm:pt modelId="{1D4C4590-857E-457E-A1C4-1773A5771A3F}" type="sibTrans" cxnId="{B7385FF9-E885-4EC5-B552-77FD179F6126}">
      <dgm:prSet/>
      <dgm:spPr/>
      <dgm:t>
        <a:bodyPr/>
        <a:lstStyle/>
        <a:p>
          <a:endParaRPr lang="en-US" sz="2000">
            <a:latin typeface="Abadi MT Condensed Light" panose="020B0306030101010103" pitchFamily="34" charset="77"/>
          </a:endParaRPr>
        </a:p>
      </dgm:t>
    </dgm:pt>
    <dgm:pt modelId="{953E5708-AFF5-4AF5-A96C-F8B405109D33}">
      <dgm:prSet custT="1"/>
      <dgm:spPr/>
      <dgm:t>
        <a:bodyPr/>
        <a:lstStyle/>
        <a:p>
          <a:r>
            <a:rPr lang="en-US" sz="1600" dirty="0">
              <a:latin typeface="Abadi MT Condensed Light" panose="020B0306030101010103" pitchFamily="34" charset="77"/>
            </a:rPr>
            <a:t>Prepare a slide show (PowerPoint) for the sessions</a:t>
          </a:r>
        </a:p>
      </dgm:t>
    </dgm:pt>
    <dgm:pt modelId="{2D82DB10-A4A1-47F0-8AD8-75A123825970}" type="parTrans" cxnId="{67BB0E0D-83F4-42E9-A7C6-2E6E1E101BAD}">
      <dgm:prSet/>
      <dgm:spPr/>
      <dgm:t>
        <a:bodyPr/>
        <a:lstStyle/>
        <a:p>
          <a:endParaRPr lang="en-US" sz="2000">
            <a:latin typeface="Abadi MT Condensed Light" panose="020B0306030101010103" pitchFamily="34" charset="77"/>
          </a:endParaRPr>
        </a:p>
      </dgm:t>
    </dgm:pt>
    <dgm:pt modelId="{512D9EB4-6AF0-42D9-A833-5800E645A870}" type="sibTrans" cxnId="{67BB0E0D-83F4-42E9-A7C6-2E6E1E101BAD}">
      <dgm:prSet/>
      <dgm:spPr/>
      <dgm:t>
        <a:bodyPr/>
        <a:lstStyle/>
        <a:p>
          <a:endParaRPr lang="en-US" sz="2000">
            <a:latin typeface="Abadi MT Condensed Light" panose="020B0306030101010103" pitchFamily="34" charset="77"/>
          </a:endParaRPr>
        </a:p>
      </dgm:t>
    </dgm:pt>
    <dgm:pt modelId="{1FA835F1-18C6-48FD-885D-1B5C66B7A907}">
      <dgm:prSet custT="1"/>
      <dgm:spPr/>
      <dgm:t>
        <a:bodyPr/>
        <a:lstStyle/>
        <a:p>
          <a:r>
            <a:rPr lang="en-US" sz="1400" dirty="0">
              <a:latin typeface="Abadi MT Condensed Light" panose="020B0306030101010103" pitchFamily="34" charset="77"/>
            </a:rPr>
            <a:t>UTC Calendar</a:t>
          </a:r>
        </a:p>
      </dgm:t>
    </dgm:pt>
    <dgm:pt modelId="{407967FE-4772-473C-A5FF-EB9D5543F8C9}" type="parTrans" cxnId="{D4C1B7C2-B98B-4B9B-842D-1E30BC1CA71D}">
      <dgm:prSet/>
      <dgm:spPr/>
      <dgm:t>
        <a:bodyPr/>
        <a:lstStyle/>
        <a:p>
          <a:endParaRPr lang="en-US" sz="2000">
            <a:latin typeface="Abadi MT Condensed Light" panose="020B0306030101010103" pitchFamily="34" charset="77"/>
          </a:endParaRPr>
        </a:p>
      </dgm:t>
    </dgm:pt>
    <dgm:pt modelId="{BFB087C1-809B-4104-A0CD-B8F7CA406135}" type="sibTrans" cxnId="{D4C1B7C2-B98B-4B9B-842D-1E30BC1CA71D}">
      <dgm:prSet/>
      <dgm:spPr/>
      <dgm:t>
        <a:bodyPr/>
        <a:lstStyle/>
        <a:p>
          <a:endParaRPr lang="en-US" sz="2000">
            <a:latin typeface="Abadi MT Condensed Light" panose="020B0306030101010103" pitchFamily="34" charset="77"/>
          </a:endParaRPr>
        </a:p>
      </dgm:t>
    </dgm:pt>
    <dgm:pt modelId="{07210495-4757-4429-A6AC-9741FF050AEE}">
      <dgm:prSet custT="1"/>
      <dgm:spPr/>
      <dgm:t>
        <a:bodyPr/>
        <a:lstStyle/>
        <a:p>
          <a:r>
            <a:rPr lang="en-US" sz="1400" dirty="0">
              <a:latin typeface="Abadi MT Condensed Light" panose="020B0306030101010103" pitchFamily="34" charset="77"/>
            </a:rPr>
            <a:t>Send the above to the WUC Secretariat in order to be included in the full UTC calendar</a:t>
          </a:r>
        </a:p>
      </dgm:t>
    </dgm:pt>
    <dgm:pt modelId="{B07D22C3-AF0F-4297-89B3-A5515FE4F54C}" type="parTrans" cxnId="{36C6D0A0-BBB8-4E47-9DD8-52C6CE943C07}">
      <dgm:prSet/>
      <dgm:spPr/>
      <dgm:t>
        <a:bodyPr/>
        <a:lstStyle/>
        <a:p>
          <a:endParaRPr lang="en-US" sz="2000">
            <a:latin typeface="Abadi MT Condensed Light" panose="020B0306030101010103" pitchFamily="34" charset="77"/>
          </a:endParaRPr>
        </a:p>
      </dgm:t>
    </dgm:pt>
    <dgm:pt modelId="{88BC2134-815B-445C-87D3-892A8BB7F859}" type="sibTrans" cxnId="{36C6D0A0-BBB8-4E47-9DD8-52C6CE943C07}">
      <dgm:prSet/>
      <dgm:spPr/>
      <dgm:t>
        <a:bodyPr/>
        <a:lstStyle/>
        <a:p>
          <a:endParaRPr lang="en-US" sz="2000">
            <a:latin typeface="Abadi MT Condensed Light" panose="020B0306030101010103" pitchFamily="34" charset="77"/>
          </a:endParaRPr>
        </a:p>
      </dgm:t>
    </dgm:pt>
    <dgm:pt modelId="{4596283B-D7E8-4B7A-B8BF-3F4E06FDF0F7}">
      <dgm:prSet custT="1"/>
      <dgm:spPr/>
      <dgm:t>
        <a:bodyPr/>
        <a:lstStyle/>
        <a:p>
          <a:r>
            <a:rPr lang="en-US" sz="1400" dirty="0">
              <a:latin typeface="Abadi MT Condensed Light" panose="020B0306030101010103" pitchFamily="34" charset="77"/>
            </a:rPr>
            <a:t>Save the Date </a:t>
          </a:r>
        </a:p>
      </dgm:t>
    </dgm:pt>
    <dgm:pt modelId="{3FCD75BC-94A1-476F-8AF3-5342B8F6F57E}" type="parTrans" cxnId="{AB9770C0-0E90-48AF-BF59-688418593742}">
      <dgm:prSet/>
      <dgm:spPr/>
      <dgm:t>
        <a:bodyPr/>
        <a:lstStyle/>
        <a:p>
          <a:endParaRPr lang="en-US" sz="2000">
            <a:latin typeface="Abadi MT Condensed Light" panose="020B0306030101010103" pitchFamily="34" charset="77"/>
          </a:endParaRPr>
        </a:p>
      </dgm:t>
    </dgm:pt>
    <dgm:pt modelId="{61531035-6E7E-46AD-AF6A-7304F3CA960C}" type="sibTrans" cxnId="{AB9770C0-0E90-48AF-BF59-688418593742}">
      <dgm:prSet/>
      <dgm:spPr/>
      <dgm:t>
        <a:bodyPr/>
        <a:lstStyle/>
        <a:p>
          <a:endParaRPr lang="en-US" sz="2000">
            <a:latin typeface="Abadi MT Condensed Light" panose="020B0306030101010103" pitchFamily="34" charset="77"/>
          </a:endParaRPr>
        </a:p>
      </dgm:t>
    </dgm:pt>
    <dgm:pt modelId="{E5C58911-5F5F-4450-83C4-961593618029}">
      <dgm:prSet custT="1"/>
      <dgm:spPr/>
      <dgm:t>
        <a:bodyPr/>
        <a:lstStyle/>
        <a:p>
          <a:r>
            <a:rPr lang="en-US" sz="1600" dirty="0">
              <a:latin typeface="Abadi MT Condensed Light" panose="020B0306030101010103" pitchFamily="34" charset="77"/>
            </a:rPr>
            <a:t>Send a ‘Save the Date’ and invite</a:t>
          </a:r>
        </a:p>
      </dgm:t>
    </dgm:pt>
    <dgm:pt modelId="{2441DBAD-87E0-48E1-A6EA-FC1FA01CC4D6}" type="parTrans" cxnId="{4A5D3BB6-2582-4F75-A9FA-96147E73AE7E}">
      <dgm:prSet/>
      <dgm:spPr/>
      <dgm:t>
        <a:bodyPr/>
        <a:lstStyle/>
        <a:p>
          <a:endParaRPr lang="en-US" sz="2000">
            <a:latin typeface="Abadi MT Condensed Light" panose="020B0306030101010103" pitchFamily="34" charset="77"/>
          </a:endParaRPr>
        </a:p>
      </dgm:t>
    </dgm:pt>
    <dgm:pt modelId="{01A61852-5793-495F-A88E-77D7BF88730D}" type="sibTrans" cxnId="{4A5D3BB6-2582-4F75-A9FA-96147E73AE7E}">
      <dgm:prSet/>
      <dgm:spPr/>
      <dgm:t>
        <a:bodyPr/>
        <a:lstStyle/>
        <a:p>
          <a:endParaRPr lang="en-US" sz="2000">
            <a:latin typeface="Abadi MT Condensed Light" panose="020B0306030101010103" pitchFamily="34" charset="77"/>
          </a:endParaRPr>
        </a:p>
      </dgm:t>
    </dgm:pt>
    <dgm:pt modelId="{A26761C2-F38B-704A-A423-D1DD76C782AF}" type="pres">
      <dgm:prSet presAssocID="{25998617-21C2-4B01-AC91-24443E1DE791}" presName="Name0" presStyleCnt="0">
        <dgm:presLayoutVars>
          <dgm:dir/>
          <dgm:animLvl val="lvl"/>
          <dgm:resizeHandles val="exact"/>
        </dgm:presLayoutVars>
      </dgm:prSet>
      <dgm:spPr/>
    </dgm:pt>
    <dgm:pt modelId="{3B23FDFC-1795-BB40-A448-6D637158F40B}" type="pres">
      <dgm:prSet presAssocID="{4596283B-D7E8-4B7A-B8BF-3F4E06FDF0F7}" presName="boxAndChildren" presStyleCnt="0"/>
      <dgm:spPr/>
    </dgm:pt>
    <dgm:pt modelId="{B2BD582F-F072-CE43-9658-AC0E810BC184}" type="pres">
      <dgm:prSet presAssocID="{4596283B-D7E8-4B7A-B8BF-3F4E06FDF0F7}" presName="parentTextBox" presStyleLbl="alignNode1" presStyleIdx="0" presStyleCnt="9"/>
      <dgm:spPr/>
    </dgm:pt>
    <dgm:pt modelId="{65FA11D1-3429-734F-BD57-586E02957270}" type="pres">
      <dgm:prSet presAssocID="{4596283B-D7E8-4B7A-B8BF-3F4E06FDF0F7}" presName="descendantBox" presStyleLbl="bgAccFollowNode1" presStyleIdx="0" presStyleCnt="9"/>
      <dgm:spPr/>
    </dgm:pt>
    <dgm:pt modelId="{EA4EB3A6-F291-9F4B-A9C9-8C435E6FA653}" type="pres">
      <dgm:prSet presAssocID="{BFB087C1-809B-4104-A0CD-B8F7CA406135}" presName="sp" presStyleCnt="0"/>
      <dgm:spPr/>
    </dgm:pt>
    <dgm:pt modelId="{85E99456-4A86-014F-AD91-2D47B7B94299}" type="pres">
      <dgm:prSet presAssocID="{1FA835F1-18C6-48FD-885D-1B5C66B7A907}" presName="arrowAndChildren" presStyleCnt="0"/>
      <dgm:spPr/>
    </dgm:pt>
    <dgm:pt modelId="{8DDCCF41-716A-C143-84AE-AF7E1412402A}" type="pres">
      <dgm:prSet presAssocID="{1FA835F1-18C6-48FD-885D-1B5C66B7A907}" presName="parentTextArrow" presStyleLbl="node1" presStyleIdx="0" presStyleCnt="0"/>
      <dgm:spPr/>
    </dgm:pt>
    <dgm:pt modelId="{F7F30630-F76A-5D47-8C35-FFC237ED2AA0}" type="pres">
      <dgm:prSet presAssocID="{1FA835F1-18C6-48FD-885D-1B5C66B7A907}" presName="arrow" presStyleLbl="alignNode1" presStyleIdx="1" presStyleCnt="9"/>
      <dgm:spPr/>
    </dgm:pt>
    <dgm:pt modelId="{0A4FF068-9F3E-E142-8FE1-2A949EA4500A}" type="pres">
      <dgm:prSet presAssocID="{1FA835F1-18C6-48FD-885D-1B5C66B7A907}" presName="descendantArrow" presStyleLbl="bgAccFollowNode1" presStyleIdx="1" presStyleCnt="9"/>
      <dgm:spPr/>
    </dgm:pt>
    <dgm:pt modelId="{9858028E-7CB6-E545-BBAE-6EB61E58D4E6}" type="pres">
      <dgm:prSet presAssocID="{1D4C4590-857E-457E-A1C4-1773A5771A3F}" presName="sp" presStyleCnt="0"/>
      <dgm:spPr/>
    </dgm:pt>
    <dgm:pt modelId="{D504B374-21D4-454E-9BDE-5B564FAF7627}" type="pres">
      <dgm:prSet presAssocID="{A756DDCA-ECCD-4F29-A472-F08DC326B441}" presName="arrowAndChildren" presStyleCnt="0"/>
      <dgm:spPr/>
    </dgm:pt>
    <dgm:pt modelId="{9B8810E3-1D38-824E-8C81-26E26265B5F4}" type="pres">
      <dgm:prSet presAssocID="{A756DDCA-ECCD-4F29-A472-F08DC326B441}" presName="parentTextArrow" presStyleLbl="node1" presStyleIdx="0" presStyleCnt="0"/>
      <dgm:spPr/>
    </dgm:pt>
    <dgm:pt modelId="{2F22465D-C76F-224A-9B1B-2575E144B516}" type="pres">
      <dgm:prSet presAssocID="{A756DDCA-ECCD-4F29-A472-F08DC326B441}" presName="arrow" presStyleLbl="alignNode1" presStyleIdx="2" presStyleCnt="9"/>
      <dgm:spPr/>
    </dgm:pt>
    <dgm:pt modelId="{AD64D1A5-BD5D-6B42-9715-D406110B5584}" type="pres">
      <dgm:prSet presAssocID="{A756DDCA-ECCD-4F29-A472-F08DC326B441}" presName="descendantArrow" presStyleLbl="bgAccFollowNode1" presStyleIdx="2" presStyleCnt="9"/>
      <dgm:spPr/>
    </dgm:pt>
    <dgm:pt modelId="{549A092D-7546-2548-871A-98F52F8E0003}" type="pres">
      <dgm:prSet presAssocID="{E35E7A19-93ED-474F-BB02-84F390C6FEE4}" presName="sp" presStyleCnt="0"/>
      <dgm:spPr/>
    </dgm:pt>
    <dgm:pt modelId="{EBC8A2AD-28C4-6949-856E-893521C02E71}" type="pres">
      <dgm:prSet presAssocID="{4BC45000-FDC2-46AF-A890-264C70897514}" presName="arrowAndChildren" presStyleCnt="0"/>
      <dgm:spPr/>
    </dgm:pt>
    <dgm:pt modelId="{C7AEBCBE-5FB7-D044-9FB4-39B789A47122}" type="pres">
      <dgm:prSet presAssocID="{4BC45000-FDC2-46AF-A890-264C70897514}" presName="parentTextArrow" presStyleLbl="node1" presStyleIdx="0" presStyleCnt="0"/>
      <dgm:spPr/>
    </dgm:pt>
    <dgm:pt modelId="{778BEEDE-CFF1-454F-AFF0-D7105DE83E45}" type="pres">
      <dgm:prSet presAssocID="{4BC45000-FDC2-46AF-A890-264C70897514}" presName="arrow" presStyleLbl="alignNode1" presStyleIdx="3" presStyleCnt="9"/>
      <dgm:spPr/>
    </dgm:pt>
    <dgm:pt modelId="{53EAC750-E5B2-AC40-B6D2-D175B1468FE1}" type="pres">
      <dgm:prSet presAssocID="{4BC45000-FDC2-46AF-A890-264C70897514}" presName="descendantArrow" presStyleLbl="bgAccFollowNode1" presStyleIdx="3" presStyleCnt="9"/>
      <dgm:spPr/>
    </dgm:pt>
    <dgm:pt modelId="{7B307737-7A83-154F-9018-123011C78F99}" type="pres">
      <dgm:prSet presAssocID="{BA022F91-87E8-4310-B89D-90E6AD4FC3C6}" presName="sp" presStyleCnt="0"/>
      <dgm:spPr/>
    </dgm:pt>
    <dgm:pt modelId="{4DF0684E-1401-634F-B4B8-67BA638207F8}" type="pres">
      <dgm:prSet presAssocID="{F2762746-0A96-45D1-A80D-9225A86A260E}" presName="arrowAndChildren" presStyleCnt="0"/>
      <dgm:spPr/>
    </dgm:pt>
    <dgm:pt modelId="{9D8EA159-2C95-2046-8767-F510C48A8365}" type="pres">
      <dgm:prSet presAssocID="{F2762746-0A96-45D1-A80D-9225A86A260E}" presName="parentTextArrow" presStyleLbl="node1" presStyleIdx="0" presStyleCnt="0"/>
      <dgm:spPr/>
    </dgm:pt>
    <dgm:pt modelId="{AE1F635C-2B83-6144-9C55-556855620612}" type="pres">
      <dgm:prSet presAssocID="{F2762746-0A96-45D1-A80D-9225A86A260E}" presName="arrow" presStyleLbl="alignNode1" presStyleIdx="4" presStyleCnt="9"/>
      <dgm:spPr/>
    </dgm:pt>
    <dgm:pt modelId="{EC6E40CC-EA3B-644C-823E-84403F26D4AA}" type="pres">
      <dgm:prSet presAssocID="{F2762746-0A96-45D1-A80D-9225A86A260E}" presName="descendantArrow" presStyleLbl="bgAccFollowNode1" presStyleIdx="4" presStyleCnt="9"/>
      <dgm:spPr/>
    </dgm:pt>
    <dgm:pt modelId="{212649E7-9F53-554D-AF17-FE8179C030E6}" type="pres">
      <dgm:prSet presAssocID="{F5D9322C-ECE9-409C-BCDC-E31C2BF580A4}" presName="sp" presStyleCnt="0"/>
      <dgm:spPr/>
    </dgm:pt>
    <dgm:pt modelId="{E8DC6177-0080-4C41-8A0A-77505C19B5DE}" type="pres">
      <dgm:prSet presAssocID="{6299EB0F-D6D3-4AB2-B759-69625EA7433B}" presName="arrowAndChildren" presStyleCnt="0"/>
      <dgm:spPr/>
    </dgm:pt>
    <dgm:pt modelId="{213D583F-A246-494A-9F5E-213AC0BA80A9}" type="pres">
      <dgm:prSet presAssocID="{6299EB0F-D6D3-4AB2-B759-69625EA7433B}" presName="parentTextArrow" presStyleLbl="node1" presStyleIdx="0" presStyleCnt="0"/>
      <dgm:spPr/>
    </dgm:pt>
    <dgm:pt modelId="{397C7505-DF14-4E4F-8FC9-863379AFBE76}" type="pres">
      <dgm:prSet presAssocID="{6299EB0F-D6D3-4AB2-B759-69625EA7433B}" presName="arrow" presStyleLbl="alignNode1" presStyleIdx="5" presStyleCnt="9"/>
      <dgm:spPr/>
    </dgm:pt>
    <dgm:pt modelId="{55F6D328-8D94-F94E-AA09-CC1389ABEDD7}" type="pres">
      <dgm:prSet presAssocID="{6299EB0F-D6D3-4AB2-B759-69625EA7433B}" presName="descendantArrow" presStyleLbl="bgAccFollowNode1" presStyleIdx="5" presStyleCnt="9"/>
      <dgm:spPr/>
    </dgm:pt>
    <dgm:pt modelId="{EEC62AC1-D694-B34E-AAB2-06CB1EE1AAF4}" type="pres">
      <dgm:prSet presAssocID="{BDA6B046-10ED-49DC-ABF8-3AC542C1B01A}" presName="sp" presStyleCnt="0"/>
      <dgm:spPr/>
    </dgm:pt>
    <dgm:pt modelId="{D20E8B44-3D55-E345-B650-DCC883281DE3}" type="pres">
      <dgm:prSet presAssocID="{55487327-E921-402B-8EE2-941F44EE6FD4}" presName="arrowAndChildren" presStyleCnt="0"/>
      <dgm:spPr/>
    </dgm:pt>
    <dgm:pt modelId="{DE0DD9E3-2770-3346-A146-6CACC9AD84CE}" type="pres">
      <dgm:prSet presAssocID="{55487327-E921-402B-8EE2-941F44EE6FD4}" presName="parentTextArrow" presStyleLbl="node1" presStyleIdx="0" presStyleCnt="0"/>
      <dgm:spPr/>
    </dgm:pt>
    <dgm:pt modelId="{C463A26F-7465-5847-B471-A3ACA2266D64}" type="pres">
      <dgm:prSet presAssocID="{55487327-E921-402B-8EE2-941F44EE6FD4}" presName="arrow" presStyleLbl="alignNode1" presStyleIdx="6" presStyleCnt="9"/>
      <dgm:spPr/>
    </dgm:pt>
    <dgm:pt modelId="{D021B914-E172-8F4E-A74F-94EEA7FEFE29}" type="pres">
      <dgm:prSet presAssocID="{55487327-E921-402B-8EE2-941F44EE6FD4}" presName="descendantArrow" presStyleLbl="bgAccFollowNode1" presStyleIdx="6" presStyleCnt="9"/>
      <dgm:spPr/>
    </dgm:pt>
    <dgm:pt modelId="{A3C1C938-8C87-F443-A76D-F83CEBCD58A4}" type="pres">
      <dgm:prSet presAssocID="{781F53F4-955C-421D-826F-35178974B0CB}" presName="sp" presStyleCnt="0"/>
      <dgm:spPr/>
    </dgm:pt>
    <dgm:pt modelId="{2F46FEB9-D556-D344-8640-0348B9D7FA41}" type="pres">
      <dgm:prSet presAssocID="{C8F37528-0F2D-487C-8E33-E48179A07F94}" presName="arrowAndChildren" presStyleCnt="0"/>
      <dgm:spPr/>
    </dgm:pt>
    <dgm:pt modelId="{61F92F91-C1A1-F742-9ED8-8592C4E49C1D}" type="pres">
      <dgm:prSet presAssocID="{C8F37528-0F2D-487C-8E33-E48179A07F94}" presName="parentTextArrow" presStyleLbl="node1" presStyleIdx="0" presStyleCnt="0"/>
      <dgm:spPr/>
    </dgm:pt>
    <dgm:pt modelId="{60B5B5C0-BC4D-5946-A41F-EFDB9152DD05}" type="pres">
      <dgm:prSet presAssocID="{C8F37528-0F2D-487C-8E33-E48179A07F94}" presName="arrow" presStyleLbl="alignNode1" presStyleIdx="7" presStyleCnt="9"/>
      <dgm:spPr/>
    </dgm:pt>
    <dgm:pt modelId="{FF5AC11A-8E6D-A849-80FB-EFB467A85DF3}" type="pres">
      <dgm:prSet presAssocID="{C8F37528-0F2D-487C-8E33-E48179A07F94}" presName="descendantArrow" presStyleLbl="bgAccFollowNode1" presStyleIdx="7" presStyleCnt="9"/>
      <dgm:spPr/>
    </dgm:pt>
    <dgm:pt modelId="{9C12B3F2-B28F-BF45-95CF-E9E6C27F5F13}" type="pres">
      <dgm:prSet presAssocID="{1F7B54C2-E756-4A73-8631-EE274191E8BE}" presName="sp" presStyleCnt="0"/>
      <dgm:spPr/>
    </dgm:pt>
    <dgm:pt modelId="{E1603A77-1D11-7A4F-BD8D-0188F4EE9664}" type="pres">
      <dgm:prSet presAssocID="{69777D3F-1940-4D8F-AAA1-7FAFF92FB736}" presName="arrowAndChildren" presStyleCnt="0"/>
      <dgm:spPr/>
    </dgm:pt>
    <dgm:pt modelId="{C9654056-5513-0E4A-B516-0573C8A89CAF}" type="pres">
      <dgm:prSet presAssocID="{69777D3F-1940-4D8F-AAA1-7FAFF92FB736}" presName="parentTextArrow" presStyleLbl="node1" presStyleIdx="0" presStyleCnt="0"/>
      <dgm:spPr/>
    </dgm:pt>
    <dgm:pt modelId="{D8B2FD35-DC42-7247-B8A5-2D741A97B8BE}" type="pres">
      <dgm:prSet presAssocID="{69777D3F-1940-4D8F-AAA1-7FAFF92FB736}" presName="arrow" presStyleLbl="alignNode1" presStyleIdx="8" presStyleCnt="9"/>
      <dgm:spPr/>
    </dgm:pt>
    <dgm:pt modelId="{DB55E230-DBFE-2841-9843-F4A73B78D41E}" type="pres">
      <dgm:prSet presAssocID="{69777D3F-1940-4D8F-AAA1-7FAFF92FB736}" presName="descendantArrow" presStyleLbl="bgAccFollowNode1" presStyleIdx="8" presStyleCnt="9"/>
      <dgm:spPr/>
    </dgm:pt>
  </dgm:ptLst>
  <dgm:cxnLst>
    <dgm:cxn modelId="{D615DF01-21A5-464E-89A1-9535A29F357B}" srcId="{25998617-21C2-4B01-AC91-24443E1DE791}" destId="{C8F37528-0F2D-487C-8E33-E48179A07F94}" srcOrd="1" destOrd="0" parTransId="{3DAFDB52-5AC1-4AEE-B0CA-E8E8733EDD47}" sibTransId="{781F53F4-955C-421D-826F-35178974B0CB}"/>
    <dgm:cxn modelId="{B5D28306-E310-4537-B102-AD5EC8254C50}" srcId="{25998617-21C2-4B01-AC91-24443E1DE791}" destId="{69777D3F-1940-4D8F-AAA1-7FAFF92FB736}" srcOrd="0" destOrd="0" parTransId="{FC1D97A7-B194-4540-BFB1-0918F2A7B0DE}" sibTransId="{1F7B54C2-E756-4A73-8631-EE274191E8BE}"/>
    <dgm:cxn modelId="{C9E1720B-03EC-8241-A009-7DFA949E8CA8}" type="presOf" srcId="{1FA835F1-18C6-48FD-885D-1B5C66B7A907}" destId="{F7F30630-F76A-5D47-8C35-FFC237ED2AA0}" srcOrd="1" destOrd="0" presId="urn:microsoft.com/office/officeart/2016/7/layout/VerticalDownArrowProcess"/>
    <dgm:cxn modelId="{67BB0E0D-83F4-42E9-A7C6-2E6E1E101BAD}" srcId="{A756DDCA-ECCD-4F29-A472-F08DC326B441}" destId="{953E5708-AFF5-4AF5-A96C-F8B405109D33}" srcOrd="0" destOrd="0" parTransId="{2D82DB10-A4A1-47F0-8AD8-75A123825970}" sibTransId="{512D9EB4-6AF0-42D9-A833-5800E645A870}"/>
    <dgm:cxn modelId="{5221A113-226A-B84B-9002-9B9A721B1A16}" type="presOf" srcId="{1FA835F1-18C6-48FD-885D-1B5C66B7A907}" destId="{8DDCCF41-716A-C143-84AE-AF7E1412402A}" srcOrd="0" destOrd="0" presId="urn:microsoft.com/office/officeart/2016/7/layout/VerticalDownArrowProcess"/>
    <dgm:cxn modelId="{C056DC14-E667-E64D-B5F3-EEF8F0A814A7}" type="presOf" srcId="{4BC45000-FDC2-46AF-A890-264C70897514}" destId="{C7AEBCBE-5FB7-D044-9FB4-39B789A47122}" srcOrd="0" destOrd="0" presId="urn:microsoft.com/office/officeart/2016/7/layout/VerticalDownArrowProcess"/>
    <dgm:cxn modelId="{2E13F017-56B0-CC4E-9A6D-C5A7C3F43AD3}" type="presOf" srcId="{C8F37528-0F2D-487C-8E33-E48179A07F94}" destId="{60B5B5C0-BC4D-5946-A41F-EFDB9152DD05}" srcOrd="1" destOrd="0" presId="urn:microsoft.com/office/officeart/2016/7/layout/VerticalDownArrowProcess"/>
    <dgm:cxn modelId="{39CD9830-5C34-4155-970B-1FFAF01E45AF}" srcId="{C8F37528-0F2D-487C-8E33-E48179A07F94}" destId="{2CF4C66F-A4C2-4093-9A04-C557FE7BCC6B}" srcOrd="0" destOrd="0" parTransId="{F6BC676E-DA93-4B05-B231-382607EC89CB}" sibTransId="{A48167DA-8DBC-4E9F-886C-B900510888AF}"/>
    <dgm:cxn modelId="{F068A332-69F9-4B31-8B39-BE67965C1E7F}" srcId="{25998617-21C2-4B01-AC91-24443E1DE791}" destId="{F2762746-0A96-45D1-A80D-9225A86A260E}" srcOrd="4" destOrd="0" parTransId="{6326A0F4-A625-4736-996F-88401F59DC1A}" sibTransId="{BA022F91-87E8-4310-B89D-90E6AD4FC3C6}"/>
    <dgm:cxn modelId="{0ECAB839-0038-5B4D-A863-5348064908D1}" type="presOf" srcId="{25998617-21C2-4B01-AC91-24443E1DE791}" destId="{A26761C2-F38B-704A-A423-D1DD76C782AF}" srcOrd="0" destOrd="0" presId="urn:microsoft.com/office/officeart/2016/7/layout/VerticalDownArrowProcess"/>
    <dgm:cxn modelId="{26AE423B-DA10-4943-BFC1-2B50C3678C48}" type="presOf" srcId="{4596283B-D7E8-4B7A-B8BF-3F4E06FDF0F7}" destId="{B2BD582F-F072-CE43-9658-AC0E810BC184}" srcOrd="0" destOrd="0" presId="urn:microsoft.com/office/officeart/2016/7/layout/VerticalDownArrowProcess"/>
    <dgm:cxn modelId="{F78CD840-B146-7A41-B4B4-157DAF2D7D0B}" type="presOf" srcId="{77CAF7B1-80EA-4EC4-9658-5F64FD4D65BB}" destId="{EC6E40CC-EA3B-644C-823E-84403F26D4AA}" srcOrd="0" destOrd="0" presId="urn:microsoft.com/office/officeart/2016/7/layout/VerticalDownArrowProcess"/>
    <dgm:cxn modelId="{93C7EF42-740D-5F4C-A48C-C45FD4DA9599}" type="presOf" srcId="{E5C58911-5F5F-4450-83C4-961593618029}" destId="{65FA11D1-3429-734F-BD57-586E02957270}" srcOrd="0" destOrd="0" presId="urn:microsoft.com/office/officeart/2016/7/layout/VerticalDownArrowProcess"/>
    <dgm:cxn modelId="{F6E16144-B988-6F48-8E27-6F661F3CA457}" type="presOf" srcId="{A756DDCA-ECCD-4F29-A472-F08DC326B441}" destId="{9B8810E3-1D38-824E-8C81-26E26265B5F4}" srcOrd="0" destOrd="0" presId="urn:microsoft.com/office/officeart/2016/7/layout/VerticalDownArrowProcess"/>
    <dgm:cxn modelId="{3F2C394A-98AD-A147-8537-2D33BD75A47C}" type="presOf" srcId="{953E5708-AFF5-4AF5-A96C-F8B405109D33}" destId="{AD64D1A5-BD5D-6B42-9715-D406110B5584}" srcOrd="0" destOrd="0" presId="urn:microsoft.com/office/officeart/2016/7/layout/VerticalDownArrowProcess"/>
    <dgm:cxn modelId="{7841CA69-A573-684B-B936-544CF1E494E2}" type="presOf" srcId="{6299EB0F-D6D3-4AB2-B759-69625EA7433B}" destId="{397C7505-DF14-4E4F-8FC9-863379AFBE76}" srcOrd="1" destOrd="0" presId="urn:microsoft.com/office/officeart/2016/7/layout/VerticalDownArrowProcess"/>
    <dgm:cxn modelId="{9F307F7A-B184-5B41-8B7C-88B4366133D3}" type="presOf" srcId="{55487327-E921-402B-8EE2-941F44EE6FD4}" destId="{C463A26F-7465-5847-B471-A3ACA2266D64}" srcOrd="1" destOrd="0" presId="urn:microsoft.com/office/officeart/2016/7/layout/VerticalDownArrowProcess"/>
    <dgm:cxn modelId="{47B1AF7B-014E-244B-83B2-F00AD4CFE647}" type="presOf" srcId="{1DE1EEBC-14C6-402F-B97B-D96B6EF97010}" destId="{DB55E230-DBFE-2841-9843-F4A73B78D41E}" srcOrd="0" destOrd="0" presId="urn:microsoft.com/office/officeart/2016/7/layout/VerticalDownArrowProcess"/>
    <dgm:cxn modelId="{D4A4B27E-F36D-0542-87AF-AEA9A80E83AD}" type="presOf" srcId="{69777D3F-1940-4D8F-AAA1-7FAFF92FB736}" destId="{C9654056-5513-0E4A-B516-0573C8A89CAF}" srcOrd="0" destOrd="0" presId="urn:microsoft.com/office/officeart/2016/7/layout/VerticalDownArrowProcess"/>
    <dgm:cxn modelId="{3BEEDE83-2109-4EF7-8A63-1ABCE11E1F15}" srcId="{25998617-21C2-4B01-AC91-24443E1DE791}" destId="{4BC45000-FDC2-46AF-A890-264C70897514}" srcOrd="5" destOrd="0" parTransId="{F83D678A-3773-4861-BD76-A62F3BADF4C7}" sibTransId="{E35E7A19-93ED-474F-BB02-84F390C6FEE4}"/>
    <dgm:cxn modelId="{7EC62185-04C8-1843-8552-EA9823FF62B8}" type="presOf" srcId="{A47B4688-C55B-4638-BA55-AC07643C6ABF}" destId="{D021B914-E172-8F4E-A74F-94EEA7FEFE29}" srcOrd="0" destOrd="0" presId="urn:microsoft.com/office/officeart/2016/7/layout/VerticalDownArrowProcess"/>
    <dgm:cxn modelId="{14D23785-8BA0-2B43-8F40-C5794D60D066}" type="presOf" srcId="{07210495-4757-4429-A6AC-9741FF050AEE}" destId="{0A4FF068-9F3E-E142-8FE1-2A949EA4500A}" srcOrd="0" destOrd="0" presId="urn:microsoft.com/office/officeart/2016/7/layout/VerticalDownArrowProcess"/>
    <dgm:cxn modelId="{211AE391-D42F-A944-A503-9A7E43A19702}" type="presOf" srcId="{2CF4C66F-A4C2-4093-9A04-C557FE7BCC6B}" destId="{FF5AC11A-8E6D-A849-80FB-EFB467A85DF3}" srcOrd="0" destOrd="0" presId="urn:microsoft.com/office/officeart/2016/7/layout/VerticalDownArrowProcess"/>
    <dgm:cxn modelId="{36C6D0A0-BBB8-4E47-9DD8-52C6CE943C07}" srcId="{1FA835F1-18C6-48FD-885D-1B5C66B7A907}" destId="{07210495-4757-4429-A6AC-9741FF050AEE}" srcOrd="0" destOrd="0" parTransId="{B07D22C3-AF0F-4297-89B3-A5515FE4F54C}" sibTransId="{88BC2134-815B-445C-87D3-892A8BB7F859}"/>
    <dgm:cxn modelId="{7D1333A2-1388-7047-899E-5758389FECB8}" type="presOf" srcId="{F2762746-0A96-45D1-A80D-9225A86A260E}" destId="{AE1F635C-2B83-6144-9C55-556855620612}" srcOrd="1" destOrd="0" presId="urn:microsoft.com/office/officeart/2016/7/layout/VerticalDownArrowProcess"/>
    <dgm:cxn modelId="{8B6C9CA3-BB12-4886-AB9D-E45EE13103E7}" srcId="{6299EB0F-D6D3-4AB2-B759-69625EA7433B}" destId="{A0F4FC4A-5B27-48DC-8830-F156EA08B6FE}" srcOrd="0" destOrd="0" parTransId="{4D1AA081-B060-45BD-9540-92D32E75BF5E}" sibTransId="{D25EB124-3754-47A4-9522-CEC903B84B71}"/>
    <dgm:cxn modelId="{638521AD-5915-4575-995F-DE9E25BECE9F}" srcId="{25998617-21C2-4B01-AC91-24443E1DE791}" destId="{55487327-E921-402B-8EE2-941F44EE6FD4}" srcOrd="2" destOrd="0" parTransId="{8937EB3C-C0CA-4517-8316-E6576CEC6E8F}" sibTransId="{BDA6B046-10ED-49DC-ABF8-3AC542C1B01A}"/>
    <dgm:cxn modelId="{2DEAD9AD-452D-EA45-B17D-43FEB4DC84E4}" type="presOf" srcId="{4BC45000-FDC2-46AF-A890-264C70897514}" destId="{778BEEDE-CFF1-454F-AFF0-D7105DE83E45}" srcOrd="1" destOrd="0" presId="urn:microsoft.com/office/officeart/2016/7/layout/VerticalDownArrowProcess"/>
    <dgm:cxn modelId="{DB9F1BAE-65A9-4A59-8D4F-3E4F62D182E3}" srcId="{25998617-21C2-4B01-AC91-24443E1DE791}" destId="{6299EB0F-D6D3-4AB2-B759-69625EA7433B}" srcOrd="3" destOrd="0" parTransId="{32552ED3-2C21-4385-9632-B500F06E5303}" sibTransId="{F5D9322C-ECE9-409C-BCDC-E31C2BF580A4}"/>
    <dgm:cxn modelId="{0611FDB4-F96A-7E44-A5EE-76E6C7B5E3FD}" type="presOf" srcId="{C8F37528-0F2D-487C-8E33-E48179A07F94}" destId="{61F92F91-C1A1-F742-9ED8-8592C4E49C1D}" srcOrd="0" destOrd="0" presId="urn:microsoft.com/office/officeart/2016/7/layout/VerticalDownArrowProcess"/>
    <dgm:cxn modelId="{4A5D3BB6-2582-4F75-A9FA-96147E73AE7E}" srcId="{4596283B-D7E8-4B7A-B8BF-3F4E06FDF0F7}" destId="{E5C58911-5F5F-4450-83C4-961593618029}" srcOrd="0" destOrd="0" parTransId="{2441DBAD-87E0-48E1-A6EA-FC1FA01CC4D6}" sibTransId="{01A61852-5793-495F-A88E-77D7BF88730D}"/>
    <dgm:cxn modelId="{C8D779B9-DBCC-3D47-94F4-B8F098DCB402}" type="presOf" srcId="{55487327-E921-402B-8EE2-941F44EE6FD4}" destId="{DE0DD9E3-2770-3346-A146-6CACC9AD84CE}" srcOrd="0" destOrd="0" presId="urn:microsoft.com/office/officeart/2016/7/layout/VerticalDownArrowProcess"/>
    <dgm:cxn modelId="{2181F9BF-A193-104A-B6B5-CDA6CC16E0DF}" type="presOf" srcId="{A756DDCA-ECCD-4F29-A472-F08DC326B441}" destId="{2F22465D-C76F-224A-9B1B-2575E144B516}" srcOrd="1" destOrd="0" presId="urn:microsoft.com/office/officeart/2016/7/layout/VerticalDownArrowProcess"/>
    <dgm:cxn modelId="{AB9770C0-0E90-48AF-BF59-688418593742}" srcId="{25998617-21C2-4B01-AC91-24443E1DE791}" destId="{4596283B-D7E8-4B7A-B8BF-3F4E06FDF0F7}" srcOrd="8" destOrd="0" parTransId="{3FCD75BC-94A1-476F-8AF3-5342B8F6F57E}" sibTransId="{61531035-6E7E-46AD-AF6A-7304F3CA960C}"/>
    <dgm:cxn modelId="{590A3BC1-4457-134B-8FC0-0393714863B5}" type="presOf" srcId="{69777D3F-1940-4D8F-AAA1-7FAFF92FB736}" destId="{D8B2FD35-DC42-7247-B8A5-2D741A97B8BE}" srcOrd="1" destOrd="0" presId="urn:microsoft.com/office/officeart/2016/7/layout/VerticalDownArrowProcess"/>
    <dgm:cxn modelId="{D4C1B7C2-B98B-4B9B-842D-1E30BC1CA71D}" srcId="{25998617-21C2-4B01-AC91-24443E1DE791}" destId="{1FA835F1-18C6-48FD-885D-1B5C66B7A907}" srcOrd="7" destOrd="0" parTransId="{407967FE-4772-473C-A5FF-EB9D5543F8C9}" sibTransId="{BFB087C1-809B-4104-A0CD-B8F7CA406135}"/>
    <dgm:cxn modelId="{26551CCD-0FCB-47EC-B321-6326DD53898E}" srcId="{4BC45000-FDC2-46AF-A890-264C70897514}" destId="{09073F4C-71C5-41C7-95A9-A92A353F497B}" srcOrd="0" destOrd="0" parTransId="{94D9E5C3-912A-456D-8823-CAB3ABBAA95F}" sibTransId="{C38E5C11-032E-49D6-91A1-3DDC1CDA3221}"/>
    <dgm:cxn modelId="{8172F1D2-BF4C-C341-992B-946A0F524BCD}" type="presOf" srcId="{F2762746-0A96-45D1-A80D-9225A86A260E}" destId="{9D8EA159-2C95-2046-8767-F510C48A8365}" srcOrd="0" destOrd="0" presId="urn:microsoft.com/office/officeart/2016/7/layout/VerticalDownArrowProcess"/>
    <dgm:cxn modelId="{B52148D3-02D7-4A8E-BADD-183CD6631FD4}" srcId="{69777D3F-1940-4D8F-AAA1-7FAFF92FB736}" destId="{1DE1EEBC-14C6-402F-B97B-D96B6EF97010}" srcOrd="0" destOrd="0" parTransId="{9B8C97F0-4A20-4119-B128-C3A0BF9CACA1}" sibTransId="{E433EF80-F2A2-4783-85F6-E75E90BAA19A}"/>
    <dgm:cxn modelId="{F2A183E6-FA23-6347-8B6D-36A29380EBCA}" type="presOf" srcId="{09073F4C-71C5-41C7-95A9-A92A353F497B}" destId="{53EAC750-E5B2-AC40-B6D2-D175B1468FE1}" srcOrd="0" destOrd="0" presId="urn:microsoft.com/office/officeart/2016/7/layout/VerticalDownArrowProcess"/>
    <dgm:cxn modelId="{B0E201E7-31F5-466B-9F72-969B420C0175}" srcId="{F2762746-0A96-45D1-A80D-9225A86A260E}" destId="{77CAF7B1-80EA-4EC4-9658-5F64FD4D65BB}" srcOrd="0" destOrd="0" parTransId="{45C1282D-9185-49FC-8C85-88FC8493F12B}" sibTransId="{85F1FFAB-7B78-47EF-8979-A8804C32E030}"/>
    <dgm:cxn modelId="{C73344E8-63C0-4AC6-8D98-500A81E5E6C4}" srcId="{55487327-E921-402B-8EE2-941F44EE6FD4}" destId="{A47B4688-C55B-4638-BA55-AC07643C6ABF}" srcOrd="0" destOrd="0" parTransId="{536BD3B8-EF0E-4228-B728-1D7AD47DC7E3}" sibTransId="{467B78B6-4838-47CA-B327-5CB3DFE6F49E}"/>
    <dgm:cxn modelId="{63F1DDEA-179F-4349-839D-A678B8DE183C}" type="presOf" srcId="{6299EB0F-D6D3-4AB2-B759-69625EA7433B}" destId="{213D583F-A246-494A-9F5E-213AC0BA80A9}" srcOrd="0" destOrd="0" presId="urn:microsoft.com/office/officeart/2016/7/layout/VerticalDownArrowProcess"/>
    <dgm:cxn modelId="{A350A4F8-5882-C94F-AF17-6E2320C93EDF}" type="presOf" srcId="{A0F4FC4A-5B27-48DC-8830-F156EA08B6FE}" destId="{55F6D328-8D94-F94E-AA09-CC1389ABEDD7}" srcOrd="0" destOrd="0" presId="urn:microsoft.com/office/officeart/2016/7/layout/VerticalDownArrowProcess"/>
    <dgm:cxn modelId="{B7385FF9-E885-4EC5-B552-77FD179F6126}" srcId="{25998617-21C2-4B01-AC91-24443E1DE791}" destId="{A756DDCA-ECCD-4F29-A472-F08DC326B441}" srcOrd="6" destOrd="0" parTransId="{34853C01-6EF9-4710-8F34-77A1FCD3249B}" sibTransId="{1D4C4590-857E-457E-A1C4-1773A5771A3F}"/>
    <dgm:cxn modelId="{3E7C98A3-5FB8-1E4D-BD7D-C855A7D6CB71}" type="presParOf" srcId="{A26761C2-F38B-704A-A423-D1DD76C782AF}" destId="{3B23FDFC-1795-BB40-A448-6D637158F40B}" srcOrd="0" destOrd="0" presId="urn:microsoft.com/office/officeart/2016/7/layout/VerticalDownArrowProcess"/>
    <dgm:cxn modelId="{B5BA81E1-4A5E-CD4C-B427-DF922AA27FF6}" type="presParOf" srcId="{3B23FDFC-1795-BB40-A448-6D637158F40B}" destId="{B2BD582F-F072-CE43-9658-AC0E810BC184}" srcOrd="0" destOrd="0" presId="urn:microsoft.com/office/officeart/2016/7/layout/VerticalDownArrowProcess"/>
    <dgm:cxn modelId="{6C6B0FD0-1302-084B-89D9-BD60C7C22930}" type="presParOf" srcId="{3B23FDFC-1795-BB40-A448-6D637158F40B}" destId="{65FA11D1-3429-734F-BD57-586E02957270}" srcOrd="1" destOrd="0" presId="urn:microsoft.com/office/officeart/2016/7/layout/VerticalDownArrowProcess"/>
    <dgm:cxn modelId="{81D5DCB1-77F7-6846-BC7E-F24FD1689782}" type="presParOf" srcId="{A26761C2-F38B-704A-A423-D1DD76C782AF}" destId="{EA4EB3A6-F291-9F4B-A9C9-8C435E6FA653}" srcOrd="1" destOrd="0" presId="urn:microsoft.com/office/officeart/2016/7/layout/VerticalDownArrowProcess"/>
    <dgm:cxn modelId="{70C3BC5D-D608-B04C-84C0-8E891FC8B41B}" type="presParOf" srcId="{A26761C2-F38B-704A-A423-D1DD76C782AF}" destId="{85E99456-4A86-014F-AD91-2D47B7B94299}" srcOrd="2" destOrd="0" presId="urn:microsoft.com/office/officeart/2016/7/layout/VerticalDownArrowProcess"/>
    <dgm:cxn modelId="{9EA9C7E5-AAC0-D845-B77F-6AD6A514D121}" type="presParOf" srcId="{85E99456-4A86-014F-AD91-2D47B7B94299}" destId="{8DDCCF41-716A-C143-84AE-AF7E1412402A}" srcOrd="0" destOrd="0" presId="urn:microsoft.com/office/officeart/2016/7/layout/VerticalDownArrowProcess"/>
    <dgm:cxn modelId="{DE2B6C8B-49B8-7F47-89BE-F4D7BFC4B4E2}" type="presParOf" srcId="{85E99456-4A86-014F-AD91-2D47B7B94299}" destId="{F7F30630-F76A-5D47-8C35-FFC237ED2AA0}" srcOrd="1" destOrd="0" presId="urn:microsoft.com/office/officeart/2016/7/layout/VerticalDownArrowProcess"/>
    <dgm:cxn modelId="{F8AC7BB5-6982-5C4A-86F5-A3A7AD891624}" type="presParOf" srcId="{85E99456-4A86-014F-AD91-2D47B7B94299}" destId="{0A4FF068-9F3E-E142-8FE1-2A949EA4500A}" srcOrd="2" destOrd="0" presId="urn:microsoft.com/office/officeart/2016/7/layout/VerticalDownArrowProcess"/>
    <dgm:cxn modelId="{A9C3D66E-DBEA-9041-B707-E284375806FF}" type="presParOf" srcId="{A26761C2-F38B-704A-A423-D1DD76C782AF}" destId="{9858028E-7CB6-E545-BBAE-6EB61E58D4E6}" srcOrd="3" destOrd="0" presId="urn:microsoft.com/office/officeart/2016/7/layout/VerticalDownArrowProcess"/>
    <dgm:cxn modelId="{D8B7BD93-BC7F-3B44-841B-530B7C55284D}" type="presParOf" srcId="{A26761C2-F38B-704A-A423-D1DD76C782AF}" destId="{D504B374-21D4-454E-9BDE-5B564FAF7627}" srcOrd="4" destOrd="0" presId="urn:microsoft.com/office/officeart/2016/7/layout/VerticalDownArrowProcess"/>
    <dgm:cxn modelId="{F74EB30C-6122-0941-B4F5-96AE7FB4C061}" type="presParOf" srcId="{D504B374-21D4-454E-9BDE-5B564FAF7627}" destId="{9B8810E3-1D38-824E-8C81-26E26265B5F4}" srcOrd="0" destOrd="0" presId="urn:microsoft.com/office/officeart/2016/7/layout/VerticalDownArrowProcess"/>
    <dgm:cxn modelId="{32BF7C6C-AFCA-0448-9BCD-EE328CE2D315}" type="presParOf" srcId="{D504B374-21D4-454E-9BDE-5B564FAF7627}" destId="{2F22465D-C76F-224A-9B1B-2575E144B516}" srcOrd="1" destOrd="0" presId="urn:microsoft.com/office/officeart/2016/7/layout/VerticalDownArrowProcess"/>
    <dgm:cxn modelId="{7B105589-6CB3-A94F-81EF-072181929220}" type="presParOf" srcId="{D504B374-21D4-454E-9BDE-5B564FAF7627}" destId="{AD64D1A5-BD5D-6B42-9715-D406110B5584}" srcOrd="2" destOrd="0" presId="urn:microsoft.com/office/officeart/2016/7/layout/VerticalDownArrowProcess"/>
    <dgm:cxn modelId="{FC40789D-FBC8-8444-8843-45AEC16E6A46}" type="presParOf" srcId="{A26761C2-F38B-704A-A423-D1DD76C782AF}" destId="{549A092D-7546-2548-871A-98F52F8E0003}" srcOrd="5" destOrd="0" presId="urn:microsoft.com/office/officeart/2016/7/layout/VerticalDownArrowProcess"/>
    <dgm:cxn modelId="{8054AED3-8BAD-2844-9055-20FD72B82D2B}" type="presParOf" srcId="{A26761C2-F38B-704A-A423-D1DD76C782AF}" destId="{EBC8A2AD-28C4-6949-856E-893521C02E71}" srcOrd="6" destOrd="0" presId="urn:microsoft.com/office/officeart/2016/7/layout/VerticalDownArrowProcess"/>
    <dgm:cxn modelId="{40B1BCB6-2158-004E-89FB-CAD08C6F83E5}" type="presParOf" srcId="{EBC8A2AD-28C4-6949-856E-893521C02E71}" destId="{C7AEBCBE-5FB7-D044-9FB4-39B789A47122}" srcOrd="0" destOrd="0" presId="urn:microsoft.com/office/officeart/2016/7/layout/VerticalDownArrowProcess"/>
    <dgm:cxn modelId="{C7D13687-54EF-E345-BF67-037FF81E8332}" type="presParOf" srcId="{EBC8A2AD-28C4-6949-856E-893521C02E71}" destId="{778BEEDE-CFF1-454F-AFF0-D7105DE83E45}" srcOrd="1" destOrd="0" presId="urn:microsoft.com/office/officeart/2016/7/layout/VerticalDownArrowProcess"/>
    <dgm:cxn modelId="{4652D1C4-E560-214E-8B02-C55D0F910E96}" type="presParOf" srcId="{EBC8A2AD-28C4-6949-856E-893521C02E71}" destId="{53EAC750-E5B2-AC40-B6D2-D175B1468FE1}" srcOrd="2" destOrd="0" presId="urn:microsoft.com/office/officeart/2016/7/layout/VerticalDownArrowProcess"/>
    <dgm:cxn modelId="{4AF33CCB-DCC5-364D-A780-7816C9A5D76E}" type="presParOf" srcId="{A26761C2-F38B-704A-A423-D1DD76C782AF}" destId="{7B307737-7A83-154F-9018-123011C78F99}" srcOrd="7" destOrd="0" presId="urn:microsoft.com/office/officeart/2016/7/layout/VerticalDownArrowProcess"/>
    <dgm:cxn modelId="{FCD4E443-9254-2345-969F-25DBE811689B}" type="presParOf" srcId="{A26761C2-F38B-704A-A423-D1DD76C782AF}" destId="{4DF0684E-1401-634F-B4B8-67BA638207F8}" srcOrd="8" destOrd="0" presId="urn:microsoft.com/office/officeart/2016/7/layout/VerticalDownArrowProcess"/>
    <dgm:cxn modelId="{0D810B48-715D-AC42-A276-98A4A426A5C2}" type="presParOf" srcId="{4DF0684E-1401-634F-B4B8-67BA638207F8}" destId="{9D8EA159-2C95-2046-8767-F510C48A8365}" srcOrd="0" destOrd="0" presId="urn:microsoft.com/office/officeart/2016/7/layout/VerticalDownArrowProcess"/>
    <dgm:cxn modelId="{58D7F20A-2EA9-4D4D-B5AC-12F178C352BA}" type="presParOf" srcId="{4DF0684E-1401-634F-B4B8-67BA638207F8}" destId="{AE1F635C-2B83-6144-9C55-556855620612}" srcOrd="1" destOrd="0" presId="urn:microsoft.com/office/officeart/2016/7/layout/VerticalDownArrowProcess"/>
    <dgm:cxn modelId="{3EF4B60B-BE96-8041-A24F-21465177F242}" type="presParOf" srcId="{4DF0684E-1401-634F-B4B8-67BA638207F8}" destId="{EC6E40CC-EA3B-644C-823E-84403F26D4AA}" srcOrd="2" destOrd="0" presId="urn:microsoft.com/office/officeart/2016/7/layout/VerticalDownArrowProcess"/>
    <dgm:cxn modelId="{0A2112E5-D3D4-A643-B6BF-6EBC7E93A0AC}" type="presParOf" srcId="{A26761C2-F38B-704A-A423-D1DD76C782AF}" destId="{212649E7-9F53-554D-AF17-FE8179C030E6}" srcOrd="9" destOrd="0" presId="urn:microsoft.com/office/officeart/2016/7/layout/VerticalDownArrowProcess"/>
    <dgm:cxn modelId="{3FF7C93D-838C-CE48-A392-7ED5FC487FAA}" type="presParOf" srcId="{A26761C2-F38B-704A-A423-D1DD76C782AF}" destId="{E8DC6177-0080-4C41-8A0A-77505C19B5DE}" srcOrd="10" destOrd="0" presId="urn:microsoft.com/office/officeart/2016/7/layout/VerticalDownArrowProcess"/>
    <dgm:cxn modelId="{3E5D67D3-5F0F-014F-B20B-ADF4F5C6B2C0}" type="presParOf" srcId="{E8DC6177-0080-4C41-8A0A-77505C19B5DE}" destId="{213D583F-A246-494A-9F5E-213AC0BA80A9}" srcOrd="0" destOrd="0" presId="urn:microsoft.com/office/officeart/2016/7/layout/VerticalDownArrowProcess"/>
    <dgm:cxn modelId="{9219DD6E-CB4B-354E-9657-DE15589CE6E6}" type="presParOf" srcId="{E8DC6177-0080-4C41-8A0A-77505C19B5DE}" destId="{397C7505-DF14-4E4F-8FC9-863379AFBE76}" srcOrd="1" destOrd="0" presId="urn:microsoft.com/office/officeart/2016/7/layout/VerticalDownArrowProcess"/>
    <dgm:cxn modelId="{09A0CB19-CC3D-754B-9738-E406882D1544}" type="presParOf" srcId="{E8DC6177-0080-4C41-8A0A-77505C19B5DE}" destId="{55F6D328-8D94-F94E-AA09-CC1389ABEDD7}" srcOrd="2" destOrd="0" presId="urn:microsoft.com/office/officeart/2016/7/layout/VerticalDownArrowProcess"/>
    <dgm:cxn modelId="{093D3240-C2CA-0D45-B9C4-F1B43C4BEA91}" type="presParOf" srcId="{A26761C2-F38B-704A-A423-D1DD76C782AF}" destId="{EEC62AC1-D694-B34E-AAB2-06CB1EE1AAF4}" srcOrd="11" destOrd="0" presId="urn:microsoft.com/office/officeart/2016/7/layout/VerticalDownArrowProcess"/>
    <dgm:cxn modelId="{FAD5EEE7-9E5D-7446-B66D-4E11C3A37AA6}" type="presParOf" srcId="{A26761C2-F38B-704A-A423-D1DD76C782AF}" destId="{D20E8B44-3D55-E345-B650-DCC883281DE3}" srcOrd="12" destOrd="0" presId="urn:microsoft.com/office/officeart/2016/7/layout/VerticalDownArrowProcess"/>
    <dgm:cxn modelId="{275DC1FF-789C-3548-A7B7-8CDB6777C2A6}" type="presParOf" srcId="{D20E8B44-3D55-E345-B650-DCC883281DE3}" destId="{DE0DD9E3-2770-3346-A146-6CACC9AD84CE}" srcOrd="0" destOrd="0" presId="urn:microsoft.com/office/officeart/2016/7/layout/VerticalDownArrowProcess"/>
    <dgm:cxn modelId="{74C7476E-E0EE-BC4F-8452-2F7E4E953512}" type="presParOf" srcId="{D20E8B44-3D55-E345-B650-DCC883281DE3}" destId="{C463A26F-7465-5847-B471-A3ACA2266D64}" srcOrd="1" destOrd="0" presId="urn:microsoft.com/office/officeart/2016/7/layout/VerticalDownArrowProcess"/>
    <dgm:cxn modelId="{4AA0BC8E-AA6C-6545-B307-86D2D84CE357}" type="presParOf" srcId="{D20E8B44-3D55-E345-B650-DCC883281DE3}" destId="{D021B914-E172-8F4E-A74F-94EEA7FEFE29}" srcOrd="2" destOrd="0" presId="urn:microsoft.com/office/officeart/2016/7/layout/VerticalDownArrowProcess"/>
    <dgm:cxn modelId="{FE722B2F-7F66-C84D-B466-5078B1B0458E}" type="presParOf" srcId="{A26761C2-F38B-704A-A423-D1DD76C782AF}" destId="{A3C1C938-8C87-F443-A76D-F83CEBCD58A4}" srcOrd="13" destOrd="0" presId="urn:microsoft.com/office/officeart/2016/7/layout/VerticalDownArrowProcess"/>
    <dgm:cxn modelId="{67414FA9-E6D9-4340-997B-BB5E1B228203}" type="presParOf" srcId="{A26761C2-F38B-704A-A423-D1DD76C782AF}" destId="{2F46FEB9-D556-D344-8640-0348B9D7FA41}" srcOrd="14" destOrd="0" presId="urn:microsoft.com/office/officeart/2016/7/layout/VerticalDownArrowProcess"/>
    <dgm:cxn modelId="{5DD0BC1B-979E-7849-9D3C-87AC4134C788}" type="presParOf" srcId="{2F46FEB9-D556-D344-8640-0348B9D7FA41}" destId="{61F92F91-C1A1-F742-9ED8-8592C4E49C1D}" srcOrd="0" destOrd="0" presId="urn:microsoft.com/office/officeart/2016/7/layout/VerticalDownArrowProcess"/>
    <dgm:cxn modelId="{628EF908-BAF4-634F-833A-CFBE0F53D311}" type="presParOf" srcId="{2F46FEB9-D556-D344-8640-0348B9D7FA41}" destId="{60B5B5C0-BC4D-5946-A41F-EFDB9152DD05}" srcOrd="1" destOrd="0" presId="urn:microsoft.com/office/officeart/2016/7/layout/VerticalDownArrowProcess"/>
    <dgm:cxn modelId="{4DEB70A1-5ED1-5948-BDD1-940A0B146CD7}" type="presParOf" srcId="{2F46FEB9-D556-D344-8640-0348B9D7FA41}" destId="{FF5AC11A-8E6D-A849-80FB-EFB467A85DF3}" srcOrd="2" destOrd="0" presId="urn:microsoft.com/office/officeart/2016/7/layout/VerticalDownArrowProcess"/>
    <dgm:cxn modelId="{7C98CECA-0F48-C642-B5F4-43CCFD9FF374}" type="presParOf" srcId="{A26761C2-F38B-704A-A423-D1DD76C782AF}" destId="{9C12B3F2-B28F-BF45-95CF-E9E6C27F5F13}" srcOrd="15" destOrd="0" presId="urn:microsoft.com/office/officeart/2016/7/layout/VerticalDownArrowProcess"/>
    <dgm:cxn modelId="{83FC9EFE-BF70-264A-B50F-91C087E13CBF}" type="presParOf" srcId="{A26761C2-F38B-704A-A423-D1DD76C782AF}" destId="{E1603A77-1D11-7A4F-BD8D-0188F4EE9664}" srcOrd="16" destOrd="0" presId="urn:microsoft.com/office/officeart/2016/7/layout/VerticalDownArrowProcess"/>
    <dgm:cxn modelId="{C42BEE6B-833F-BB46-A44A-FF19515F6F5F}" type="presParOf" srcId="{E1603A77-1D11-7A4F-BD8D-0188F4EE9664}" destId="{C9654056-5513-0E4A-B516-0573C8A89CAF}" srcOrd="0" destOrd="0" presId="urn:microsoft.com/office/officeart/2016/7/layout/VerticalDownArrowProcess"/>
    <dgm:cxn modelId="{50970227-957F-D245-B000-24E14C85AEFB}" type="presParOf" srcId="{E1603A77-1D11-7A4F-BD8D-0188F4EE9664}" destId="{D8B2FD35-DC42-7247-B8A5-2D741A97B8BE}" srcOrd="1" destOrd="0" presId="urn:microsoft.com/office/officeart/2016/7/layout/VerticalDownArrowProcess"/>
    <dgm:cxn modelId="{E8AB737F-2B70-A74B-940D-2397414D073D}" type="presParOf" srcId="{E1603A77-1D11-7A4F-BD8D-0188F4EE9664}" destId="{DB55E230-DBFE-2841-9843-F4A73B78D41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E5ED-DDCD-0540-9F51-B5D744005B3A}">
      <dsp:nvSpPr>
        <dsp:cNvPr id="0" name=""/>
        <dsp:cNvSpPr/>
      </dsp:nvSpPr>
      <dsp:spPr>
        <a:xfrm>
          <a:off x="3355" y="0"/>
          <a:ext cx="1385261" cy="19136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30200" rIns="108000" bIns="330200" numCol="1" spcCol="1270" anchor="t" anchorCtr="0">
          <a:noAutofit/>
        </a:bodyPr>
        <a:lstStyle/>
        <a:p>
          <a:pPr marL="0" lvl="0" indent="0" algn="ctr" defTabSz="533400">
            <a:lnSpc>
              <a:spcPct val="90000"/>
            </a:lnSpc>
            <a:spcBef>
              <a:spcPct val="0"/>
            </a:spcBef>
            <a:spcAft>
              <a:spcPct val="35000"/>
            </a:spcAft>
            <a:buNone/>
          </a:pPr>
          <a:r>
            <a:rPr lang="en-KE" sz="1200" kern="1200" dirty="0"/>
            <a:t>Focus on ONE or more ACTION AREAS</a:t>
          </a:r>
          <a:endParaRPr lang="en-US" sz="1200" kern="1200" dirty="0"/>
        </a:p>
      </dsp:txBody>
      <dsp:txXfrm>
        <a:off x="3355" y="727183"/>
        <a:ext cx="1385261" cy="1148184"/>
      </dsp:txXfrm>
    </dsp:sp>
    <dsp:sp modelId="{42163991-14B9-F548-BBB3-38D53235EB17}">
      <dsp:nvSpPr>
        <dsp:cNvPr id="0" name=""/>
        <dsp:cNvSpPr/>
      </dsp:nvSpPr>
      <dsp:spPr>
        <a:xfrm>
          <a:off x="408940" y="191363"/>
          <a:ext cx="574092" cy="57409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58" tIns="12700" rIns="44758" bIns="12700"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493014" y="275437"/>
        <a:ext cx="405944" cy="405944"/>
      </dsp:txXfrm>
    </dsp:sp>
    <dsp:sp modelId="{1BB5F248-40B8-9048-9A57-F4D4B1D7D70F}">
      <dsp:nvSpPr>
        <dsp:cNvPr id="0" name=""/>
        <dsp:cNvSpPr/>
      </dsp:nvSpPr>
      <dsp:spPr>
        <a:xfrm>
          <a:off x="3355" y="1913568"/>
          <a:ext cx="1385261" cy="72"/>
        </a:xfrm>
        <a:prstGeom prst="rect">
          <a:avLst/>
        </a:prstGeom>
        <a:solidFill>
          <a:schemeClr val="accent4">
            <a:hueOff val="-276516"/>
            <a:satOff val="3124"/>
            <a:lumOff val="-1699"/>
            <a:alphaOff val="0"/>
          </a:schemeClr>
        </a:solidFill>
        <a:ln w="25400" cap="flat" cmpd="sng" algn="ctr">
          <a:solidFill>
            <a:schemeClr val="accent4">
              <a:hueOff val="-276516"/>
              <a:satOff val="3124"/>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C686F-D4F8-E644-9709-9E16FDF51DD9}">
      <dsp:nvSpPr>
        <dsp:cNvPr id="0" name=""/>
        <dsp:cNvSpPr/>
      </dsp:nvSpPr>
      <dsp:spPr>
        <a:xfrm>
          <a:off x="1527143" y="0"/>
          <a:ext cx="1385261" cy="1913640"/>
        </a:xfrm>
        <a:prstGeom prst="rect">
          <a:avLst/>
        </a:prstGeom>
        <a:solidFill>
          <a:schemeClr val="accent4">
            <a:tint val="40000"/>
            <a:alpha val="90000"/>
            <a:hueOff val="-976799"/>
            <a:satOff val="-6262"/>
            <a:lumOff val="-706"/>
            <a:alphaOff val="0"/>
          </a:schemeClr>
        </a:solidFill>
        <a:ln w="25400" cap="flat" cmpd="sng" algn="ctr">
          <a:solidFill>
            <a:schemeClr val="accent4">
              <a:tint val="40000"/>
              <a:alpha val="90000"/>
              <a:hueOff val="-976799"/>
              <a:satOff val="-6262"/>
              <a:lumOff val="-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30200" rIns="108000" bIns="330200" numCol="1" spcCol="1270" anchor="t" anchorCtr="0">
          <a:noAutofit/>
        </a:bodyPr>
        <a:lstStyle/>
        <a:p>
          <a:pPr marL="0" lvl="0" indent="0" algn="ctr" defTabSz="533400">
            <a:lnSpc>
              <a:spcPct val="90000"/>
            </a:lnSpc>
            <a:spcBef>
              <a:spcPct val="0"/>
            </a:spcBef>
            <a:spcAft>
              <a:spcPct val="35000"/>
            </a:spcAft>
            <a:buNone/>
          </a:pPr>
          <a:r>
            <a:rPr lang="en-KE" sz="1200" kern="1200" dirty="0"/>
            <a:t>Engage in policy DIALOGUE with partners</a:t>
          </a:r>
          <a:endParaRPr lang="en-US" sz="1200" kern="1200" dirty="0"/>
        </a:p>
      </dsp:txBody>
      <dsp:txXfrm>
        <a:off x="1527143" y="727183"/>
        <a:ext cx="1385261" cy="1148184"/>
      </dsp:txXfrm>
    </dsp:sp>
    <dsp:sp modelId="{EC57BABF-F017-B844-AA7E-605E7B0B72A6}">
      <dsp:nvSpPr>
        <dsp:cNvPr id="0" name=""/>
        <dsp:cNvSpPr/>
      </dsp:nvSpPr>
      <dsp:spPr>
        <a:xfrm>
          <a:off x="1932727" y="191363"/>
          <a:ext cx="574092" cy="574092"/>
        </a:xfrm>
        <a:prstGeom prst="ellipse">
          <a:avLst/>
        </a:prstGeom>
        <a:solidFill>
          <a:schemeClr val="accent4">
            <a:hueOff val="-553033"/>
            <a:satOff val="6248"/>
            <a:lumOff val="-3399"/>
            <a:alphaOff val="0"/>
          </a:schemeClr>
        </a:solidFill>
        <a:ln w="25400" cap="flat" cmpd="sng" algn="ctr">
          <a:solidFill>
            <a:schemeClr val="accent4">
              <a:hueOff val="-553033"/>
              <a:satOff val="6248"/>
              <a:lumOff val="-33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58" tIns="12700" rIns="44758" bIns="12700"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16801" y="275437"/>
        <a:ext cx="405944" cy="405944"/>
      </dsp:txXfrm>
    </dsp:sp>
    <dsp:sp modelId="{6D466722-4F14-F343-A566-97DA752300F4}">
      <dsp:nvSpPr>
        <dsp:cNvPr id="0" name=""/>
        <dsp:cNvSpPr/>
      </dsp:nvSpPr>
      <dsp:spPr>
        <a:xfrm>
          <a:off x="1527143" y="1913568"/>
          <a:ext cx="1385261" cy="72"/>
        </a:xfrm>
        <a:prstGeom prst="rect">
          <a:avLst/>
        </a:prstGeom>
        <a:solidFill>
          <a:schemeClr val="accent4">
            <a:hueOff val="-829549"/>
            <a:satOff val="9372"/>
            <a:lumOff val="-5098"/>
            <a:alphaOff val="0"/>
          </a:schemeClr>
        </a:solidFill>
        <a:ln w="25400" cap="flat" cmpd="sng" algn="ctr">
          <a:solidFill>
            <a:schemeClr val="accent4">
              <a:hueOff val="-829549"/>
              <a:satOff val="9372"/>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C42F8-9577-9844-822E-ECE6BAC2B16F}">
      <dsp:nvSpPr>
        <dsp:cNvPr id="0" name=""/>
        <dsp:cNvSpPr/>
      </dsp:nvSpPr>
      <dsp:spPr>
        <a:xfrm>
          <a:off x="3050930" y="0"/>
          <a:ext cx="1385261" cy="1913640"/>
        </a:xfrm>
        <a:prstGeom prst="rect">
          <a:avLst/>
        </a:prstGeom>
        <a:solidFill>
          <a:schemeClr val="accent4">
            <a:tint val="40000"/>
            <a:alpha val="90000"/>
            <a:hueOff val="-1953598"/>
            <a:satOff val="-12524"/>
            <a:lumOff val="-1412"/>
            <a:alphaOff val="0"/>
          </a:schemeClr>
        </a:solidFill>
        <a:ln w="25400" cap="flat" cmpd="sng" algn="ctr">
          <a:solidFill>
            <a:schemeClr val="accent4">
              <a:tint val="40000"/>
              <a:alpha val="90000"/>
              <a:hueOff val="-1953598"/>
              <a:satOff val="-12524"/>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30200" rIns="108000" bIns="330200" numCol="1" spcCol="1270" anchor="t" anchorCtr="0">
          <a:noAutofit/>
        </a:bodyPr>
        <a:lstStyle/>
        <a:p>
          <a:pPr marL="0" lvl="0" indent="0" algn="ctr" defTabSz="533400">
            <a:lnSpc>
              <a:spcPct val="90000"/>
            </a:lnSpc>
            <a:spcBef>
              <a:spcPct val="0"/>
            </a:spcBef>
            <a:spcAft>
              <a:spcPct val="35000"/>
            </a:spcAft>
            <a:buNone/>
          </a:pPr>
          <a:r>
            <a:rPr lang="en-KE" sz="1200" kern="1200" dirty="0"/>
            <a:t>Share SOLUTIONS</a:t>
          </a:r>
          <a:endParaRPr lang="en-US" sz="1200" kern="1200" dirty="0"/>
        </a:p>
      </dsp:txBody>
      <dsp:txXfrm>
        <a:off x="3050930" y="727183"/>
        <a:ext cx="1385261" cy="1148184"/>
      </dsp:txXfrm>
    </dsp:sp>
    <dsp:sp modelId="{2F9A93DA-AEF3-CE4A-BDFF-F49DD2A9033D}">
      <dsp:nvSpPr>
        <dsp:cNvPr id="0" name=""/>
        <dsp:cNvSpPr/>
      </dsp:nvSpPr>
      <dsp:spPr>
        <a:xfrm>
          <a:off x="3456515" y="191363"/>
          <a:ext cx="574092" cy="574092"/>
        </a:xfrm>
        <a:prstGeom prst="ellipse">
          <a:avLst/>
        </a:prstGeom>
        <a:solidFill>
          <a:schemeClr val="accent4">
            <a:hueOff val="-1106066"/>
            <a:satOff val="12496"/>
            <a:lumOff val="-6798"/>
            <a:alphaOff val="0"/>
          </a:schemeClr>
        </a:solidFill>
        <a:ln w="25400" cap="flat" cmpd="sng" algn="ctr">
          <a:solidFill>
            <a:schemeClr val="accent4">
              <a:hueOff val="-1106066"/>
              <a:satOff val="12496"/>
              <a:lumOff val="-67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58" tIns="12700" rIns="44758" bIns="12700"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540589" y="275437"/>
        <a:ext cx="405944" cy="405944"/>
      </dsp:txXfrm>
    </dsp:sp>
    <dsp:sp modelId="{014C4E1C-6AB1-434A-B9FE-D8D43723DE1A}">
      <dsp:nvSpPr>
        <dsp:cNvPr id="0" name=""/>
        <dsp:cNvSpPr/>
      </dsp:nvSpPr>
      <dsp:spPr>
        <a:xfrm>
          <a:off x="3050930" y="1913568"/>
          <a:ext cx="1385261" cy="72"/>
        </a:xfrm>
        <a:prstGeom prst="rect">
          <a:avLst/>
        </a:prstGeom>
        <a:solidFill>
          <a:schemeClr val="accent4">
            <a:hueOff val="-1382582"/>
            <a:satOff val="15619"/>
            <a:lumOff val="-8497"/>
            <a:alphaOff val="0"/>
          </a:schemeClr>
        </a:solidFill>
        <a:ln w="25400" cap="flat" cmpd="sng" algn="ctr">
          <a:solidFill>
            <a:schemeClr val="accent4">
              <a:hueOff val="-1382582"/>
              <a:satOff val="15619"/>
              <a:lumOff val="-8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2AECC-E022-BC43-A498-1F3A60468CBB}">
      <dsp:nvSpPr>
        <dsp:cNvPr id="0" name=""/>
        <dsp:cNvSpPr/>
      </dsp:nvSpPr>
      <dsp:spPr>
        <a:xfrm>
          <a:off x="4637331" y="0"/>
          <a:ext cx="1260033" cy="1913640"/>
        </a:xfrm>
        <a:prstGeom prst="rect">
          <a:avLst/>
        </a:prstGeom>
        <a:solidFill>
          <a:schemeClr val="accent4">
            <a:tint val="40000"/>
            <a:alpha val="90000"/>
            <a:hueOff val="-2930398"/>
            <a:satOff val="-18785"/>
            <a:lumOff val="-2119"/>
            <a:alphaOff val="0"/>
          </a:schemeClr>
        </a:solidFill>
        <a:ln w="25400" cap="flat" cmpd="sng" algn="ctr">
          <a:solidFill>
            <a:schemeClr val="accent4">
              <a:tint val="40000"/>
              <a:alpha val="90000"/>
              <a:hueOff val="-2930398"/>
              <a:satOff val="-18785"/>
              <a:lumOff val="-2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30200" rIns="108000" bIns="330200" numCol="1" spcCol="1270" anchor="t" anchorCtr="0">
          <a:noAutofit/>
        </a:bodyPr>
        <a:lstStyle/>
        <a:p>
          <a:pPr marL="0" lvl="0" indent="0" algn="ctr" defTabSz="533400">
            <a:lnSpc>
              <a:spcPct val="90000"/>
            </a:lnSpc>
            <a:spcBef>
              <a:spcPct val="0"/>
            </a:spcBef>
            <a:spcAft>
              <a:spcPct val="35000"/>
            </a:spcAft>
            <a:buNone/>
          </a:pPr>
          <a:r>
            <a:rPr lang="en-KE" sz="1200" kern="1200" dirty="0"/>
            <a:t>Demonstrate ACTION</a:t>
          </a:r>
          <a:endParaRPr lang="en-US" sz="1200" kern="1200" dirty="0"/>
        </a:p>
      </dsp:txBody>
      <dsp:txXfrm>
        <a:off x="4637331" y="727183"/>
        <a:ext cx="1260033" cy="1148184"/>
      </dsp:txXfrm>
    </dsp:sp>
    <dsp:sp modelId="{17932464-F9C4-8845-B9F0-03B634EC93E7}">
      <dsp:nvSpPr>
        <dsp:cNvPr id="0" name=""/>
        <dsp:cNvSpPr/>
      </dsp:nvSpPr>
      <dsp:spPr>
        <a:xfrm>
          <a:off x="4980302" y="191363"/>
          <a:ext cx="574092" cy="574092"/>
        </a:xfrm>
        <a:prstGeom prst="ellipse">
          <a:avLst/>
        </a:prstGeom>
        <a:solidFill>
          <a:schemeClr val="accent4">
            <a:hueOff val="-1659099"/>
            <a:satOff val="18743"/>
            <a:lumOff val="-10197"/>
            <a:alphaOff val="0"/>
          </a:schemeClr>
        </a:solidFill>
        <a:ln w="25400" cap="flat" cmpd="sng" algn="ctr">
          <a:solidFill>
            <a:schemeClr val="accent4">
              <a:hueOff val="-1659099"/>
              <a:satOff val="18743"/>
              <a:lumOff val="-101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58" tIns="12700" rIns="44758" bIns="12700"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064376" y="275437"/>
        <a:ext cx="405944" cy="405944"/>
      </dsp:txXfrm>
    </dsp:sp>
    <dsp:sp modelId="{0CEEEE0B-9623-D942-98A5-803E7B04E5A7}">
      <dsp:nvSpPr>
        <dsp:cNvPr id="0" name=""/>
        <dsp:cNvSpPr/>
      </dsp:nvSpPr>
      <dsp:spPr>
        <a:xfrm>
          <a:off x="4574717" y="1913568"/>
          <a:ext cx="1385261" cy="72"/>
        </a:xfrm>
        <a:prstGeom prst="rect">
          <a:avLst/>
        </a:prstGeom>
        <a:solidFill>
          <a:schemeClr val="accent4">
            <a:hueOff val="-1935615"/>
            <a:satOff val="21867"/>
            <a:lumOff val="-11896"/>
            <a:alphaOff val="0"/>
          </a:schemeClr>
        </a:solidFill>
        <a:ln w="25400" cap="flat" cmpd="sng" algn="ctr">
          <a:solidFill>
            <a:schemeClr val="accent4">
              <a:hueOff val="-1935615"/>
              <a:satOff val="21867"/>
              <a:lumOff val="-118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D5528-8805-AC46-BCE0-664E284CA014}">
      <dsp:nvSpPr>
        <dsp:cNvPr id="0" name=""/>
        <dsp:cNvSpPr/>
      </dsp:nvSpPr>
      <dsp:spPr>
        <a:xfrm>
          <a:off x="6098505" y="0"/>
          <a:ext cx="1724386" cy="1913640"/>
        </a:xfrm>
        <a:prstGeom prst="rect">
          <a:avLst/>
        </a:prstGeom>
        <a:solidFill>
          <a:schemeClr val="accent4">
            <a:tint val="40000"/>
            <a:alpha val="90000"/>
            <a:hueOff val="-3907197"/>
            <a:satOff val="-25047"/>
            <a:lumOff val="-2825"/>
            <a:alphaOff val="0"/>
          </a:schemeClr>
        </a:solidFill>
        <a:ln w="25400" cap="flat" cmpd="sng" algn="ctr">
          <a:solidFill>
            <a:schemeClr val="accent4">
              <a:tint val="40000"/>
              <a:alpha val="90000"/>
              <a:hueOff val="-3907197"/>
              <a:satOff val="-25047"/>
              <a:lumOff val="-2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30200" rIns="108000" bIns="330200" numCol="1" spcCol="1270" anchor="t" anchorCtr="0">
          <a:noAutofit/>
        </a:bodyPr>
        <a:lstStyle/>
        <a:p>
          <a:pPr marL="0" lvl="0" indent="0" algn="ctr" defTabSz="533400">
            <a:lnSpc>
              <a:spcPct val="90000"/>
            </a:lnSpc>
            <a:spcBef>
              <a:spcPct val="0"/>
            </a:spcBef>
            <a:spcAft>
              <a:spcPct val="35000"/>
            </a:spcAft>
            <a:buNone/>
            <a:tabLst/>
          </a:pPr>
          <a:r>
            <a:rPr lang="en-KE" sz="1200" kern="1200" dirty="0"/>
            <a:t>Make </a:t>
          </a:r>
          <a:r>
            <a:rPr lang="en-KE" sz="1100" kern="1200" dirty="0"/>
            <a:t>RECOMMENDATIONS</a:t>
          </a:r>
          <a:endParaRPr lang="en-US" sz="1100" kern="1200" dirty="0"/>
        </a:p>
      </dsp:txBody>
      <dsp:txXfrm>
        <a:off x="6098505" y="727183"/>
        <a:ext cx="1724386" cy="1148184"/>
      </dsp:txXfrm>
    </dsp:sp>
    <dsp:sp modelId="{E098184A-7DA3-C34A-BE3B-B408BDA53B94}">
      <dsp:nvSpPr>
        <dsp:cNvPr id="0" name=""/>
        <dsp:cNvSpPr/>
      </dsp:nvSpPr>
      <dsp:spPr>
        <a:xfrm>
          <a:off x="6673652" y="191363"/>
          <a:ext cx="574092" cy="574092"/>
        </a:xfrm>
        <a:prstGeom prst="ellipse">
          <a:avLst/>
        </a:prstGeom>
        <a:solidFill>
          <a:schemeClr val="accent4">
            <a:hueOff val="-2212131"/>
            <a:satOff val="24991"/>
            <a:lumOff val="-13596"/>
            <a:alphaOff val="0"/>
          </a:schemeClr>
        </a:solidFill>
        <a:ln w="25400" cap="flat" cmpd="sng" algn="ctr">
          <a:solidFill>
            <a:schemeClr val="accent4">
              <a:hueOff val="-2212131"/>
              <a:satOff val="24991"/>
              <a:lumOff val="-135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58" tIns="12700" rIns="44758" bIns="12700"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757726" y="275437"/>
        <a:ext cx="405944" cy="405944"/>
      </dsp:txXfrm>
    </dsp:sp>
    <dsp:sp modelId="{2E2624B0-1942-704C-A6F4-414B87B94F80}">
      <dsp:nvSpPr>
        <dsp:cNvPr id="0" name=""/>
        <dsp:cNvSpPr/>
      </dsp:nvSpPr>
      <dsp:spPr>
        <a:xfrm>
          <a:off x="6268068" y="1913568"/>
          <a:ext cx="1385261" cy="72"/>
        </a:xfrm>
        <a:prstGeom prst="rect">
          <a:avLst/>
        </a:prstGeom>
        <a:solidFill>
          <a:schemeClr val="accent4">
            <a:hueOff val="-2488648"/>
            <a:satOff val="28115"/>
            <a:lumOff val="-15295"/>
            <a:alphaOff val="0"/>
          </a:schemeClr>
        </a:solidFill>
        <a:ln w="25400" cap="flat" cmpd="sng" algn="ctr">
          <a:solidFill>
            <a:schemeClr val="accent4">
              <a:hueOff val="-2488648"/>
              <a:satOff val="28115"/>
              <a:lumOff val="-152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184529" y="638254"/>
          <a:ext cx="826725" cy="10007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2847" y="106493"/>
          <a:ext cx="1111909" cy="667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Local and Subnational Authorities</a:t>
          </a:r>
        </a:p>
      </dsp:txBody>
      <dsp:txXfrm>
        <a:off x="22387" y="126033"/>
        <a:ext cx="1072829" cy="628065"/>
      </dsp:txXfrm>
    </dsp:sp>
    <dsp:sp modelId="{9F3CE06B-6955-4609-852E-1D9DBC7524D4}">
      <dsp:nvSpPr>
        <dsp:cNvPr id="0" name=""/>
        <dsp:cNvSpPr/>
      </dsp:nvSpPr>
      <dsp:spPr>
        <a:xfrm rot="5400000">
          <a:off x="-184529" y="1472186"/>
          <a:ext cx="826725" cy="10007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2847" y="940425"/>
          <a:ext cx="1111909" cy="667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 Research and Academia</a:t>
          </a:r>
        </a:p>
      </dsp:txBody>
      <dsp:txXfrm>
        <a:off x="22387" y="959965"/>
        <a:ext cx="1072829" cy="628065"/>
      </dsp:txXfrm>
    </dsp:sp>
    <dsp:sp modelId="{7AFC8C8D-62B0-438E-9473-A5361575CFA7}">
      <dsp:nvSpPr>
        <dsp:cNvPr id="0" name=""/>
        <dsp:cNvSpPr/>
      </dsp:nvSpPr>
      <dsp:spPr>
        <a:xfrm rot="5400000">
          <a:off x="-184529" y="2306118"/>
          <a:ext cx="826725" cy="10007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2847" y="1774358"/>
          <a:ext cx="1111909" cy="667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Civil Society Organizations</a:t>
          </a:r>
        </a:p>
      </dsp:txBody>
      <dsp:txXfrm>
        <a:off x="22387" y="1793898"/>
        <a:ext cx="1072829" cy="628065"/>
      </dsp:txXfrm>
    </dsp:sp>
    <dsp:sp modelId="{4ABABB01-32C1-4530-89D6-A1C69AA51D6E}">
      <dsp:nvSpPr>
        <dsp:cNvPr id="0" name=""/>
        <dsp:cNvSpPr/>
      </dsp:nvSpPr>
      <dsp:spPr>
        <a:xfrm>
          <a:off x="232436" y="2723085"/>
          <a:ext cx="1471632" cy="10007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2847" y="2608290"/>
          <a:ext cx="1111909" cy="6671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 Grassroots Organizations</a:t>
          </a:r>
        </a:p>
      </dsp:txBody>
      <dsp:txXfrm>
        <a:off x="22387" y="2627830"/>
        <a:ext cx="1072829" cy="628065"/>
      </dsp:txXfrm>
    </dsp:sp>
    <dsp:sp modelId="{47D223B0-CE7A-4A3B-A1AA-C9EA94C150C0}">
      <dsp:nvSpPr>
        <dsp:cNvPr id="0" name=""/>
        <dsp:cNvSpPr/>
      </dsp:nvSpPr>
      <dsp:spPr>
        <a:xfrm rot="16200000">
          <a:off x="1294310" y="2306118"/>
          <a:ext cx="826725" cy="100071"/>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481687" y="2608290"/>
          <a:ext cx="1111909" cy="6671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 Women</a:t>
          </a:r>
        </a:p>
      </dsp:txBody>
      <dsp:txXfrm>
        <a:off x="1501227" y="2627830"/>
        <a:ext cx="1072829" cy="628065"/>
      </dsp:txXfrm>
    </dsp:sp>
    <dsp:sp modelId="{F8CD75AF-9FB1-4E9E-8450-B964A589C989}">
      <dsp:nvSpPr>
        <dsp:cNvPr id="0" name=""/>
        <dsp:cNvSpPr/>
      </dsp:nvSpPr>
      <dsp:spPr>
        <a:xfrm rot="16200000">
          <a:off x="1294310" y="1472186"/>
          <a:ext cx="826725" cy="10007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481687" y="1774358"/>
          <a:ext cx="1111909" cy="667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badi MT Condensed Light" panose="020B0306030101010103" pitchFamily="34" charset="77"/>
            </a:rPr>
            <a:t>Parliamenta-rians</a:t>
          </a:r>
          <a:endParaRPr lang="en-US" sz="1400" kern="1200" dirty="0">
            <a:latin typeface="Abadi MT Condensed Light" panose="020B0306030101010103" pitchFamily="34" charset="77"/>
          </a:endParaRPr>
        </a:p>
      </dsp:txBody>
      <dsp:txXfrm>
        <a:off x="1501227" y="1793898"/>
        <a:ext cx="1072829" cy="628065"/>
      </dsp:txXfrm>
    </dsp:sp>
    <dsp:sp modelId="{C96D3014-D99E-4D0C-9736-ED7F605DEAF6}">
      <dsp:nvSpPr>
        <dsp:cNvPr id="0" name=""/>
        <dsp:cNvSpPr/>
      </dsp:nvSpPr>
      <dsp:spPr>
        <a:xfrm rot="16200000">
          <a:off x="1294310" y="638254"/>
          <a:ext cx="826725" cy="10007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481687" y="940425"/>
          <a:ext cx="1111909" cy="667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Children and Youth</a:t>
          </a:r>
        </a:p>
      </dsp:txBody>
      <dsp:txXfrm>
        <a:off x="1501227" y="959965"/>
        <a:ext cx="1072829" cy="628065"/>
      </dsp:txXfrm>
    </dsp:sp>
    <dsp:sp modelId="{380A591F-EE71-44AB-A839-2AD0604645A5}">
      <dsp:nvSpPr>
        <dsp:cNvPr id="0" name=""/>
        <dsp:cNvSpPr/>
      </dsp:nvSpPr>
      <dsp:spPr>
        <a:xfrm>
          <a:off x="1711276" y="221288"/>
          <a:ext cx="1471632" cy="10007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481687" y="106493"/>
          <a:ext cx="1111909" cy="667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Business and Industries</a:t>
          </a:r>
        </a:p>
      </dsp:txBody>
      <dsp:txXfrm>
        <a:off x="1501227" y="126033"/>
        <a:ext cx="1072829" cy="628065"/>
      </dsp:txXfrm>
    </dsp:sp>
    <dsp:sp modelId="{2F97C483-25B5-4BE6-8F70-A721EE01B8CE}">
      <dsp:nvSpPr>
        <dsp:cNvPr id="0" name=""/>
        <dsp:cNvSpPr/>
      </dsp:nvSpPr>
      <dsp:spPr>
        <a:xfrm rot="5400000">
          <a:off x="2773150" y="638254"/>
          <a:ext cx="826725" cy="10007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2960527" y="106493"/>
          <a:ext cx="1111909" cy="6671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 Foundations and Philanthropies</a:t>
          </a:r>
        </a:p>
      </dsp:txBody>
      <dsp:txXfrm>
        <a:off x="2980067" y="126033"/>
        <a:ext cx="1072829" cy="628065"/>
      </dsp:txXfrm>
    </dsp:sp>
    <dsp:sp modelId="{39229CE3-EDD7-4DBE-9DE8-E96505D0BE28}">
      <dsp:nvSpPr>
        <dsp:cNvPr id="0" name=""/>
        <dsp:cNvSpPr/>
      </dsp:nvSpPr>
      <dsp:spPr>
        <a:xfrm rot="5400000">
          <a:off x="2773150" y="1472186"/>
          <a:ext cx="826725" cy="100071"/>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2960527" y="940425"/>
          <a:ext cx="1111909" cy="6671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Professionals</a:t>
          </a:r>
        </a:p>
      </dsp:txBody>
      <dsp:txXfrm>
        <a:off x="2980067" y="959965"/>
        <a:ext cx="1072829" cy="628065"/>
      </dsp:txXfrm>
    </dsp:sp>
    <dsp:sp modelId="{82C150D5-E1E3-406F-9F45-BDF5B3B489BA}">
      <dsp:nvSpPr>
        <dsp:cNvPr id="0" name=""/>
        <dsp:cNvSpPr/>
      </dsp:nvSpPr>
      <dsp:spPr>
        <a:xfrm rot="5400000">
          <a:off x="2773150" y="2306118"/>
          <a:ext cx="826725" cy="10007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2960527" y="1774358"/>
          <a:ext cx="1111909" cy="667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Trade Unions and Workers</a:t>
          </a:r>
        </a:p>
      </dsp:txBody>
      <dsp:txXfrm>
        <a:off x="2980067" y="1793898"/>
        <a:ext cx="1072829" cy="628065"/>
      </dsp:txXfrm>
    </dsp:sp>
    <dsp:sp modelId="{DF2309D3-9D81-44BD-888B-56B2D389B458}">
      <dsp:nvSpPr>
        <dsp:cNvPr id="0" name=""/>
        <dsp:cNvSpPr/>
      </dsp:nvSpPr>
      <dsp:spPr>
        <a:xfrm>
          <a:off x="3190116" y="2723085"/>
          <a:ext cx="1471632" cy="10007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2960527" y="2608290"/>
          <a:ext cx="1111909" cy="667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Farmers</a:t>
          </a:r>
        </a:p>
      </dsp:txBody>
      <dsp:txXfrm>
        <a:off x="2980067" y="2627830"/>
        <a:ext cx="1072829" cy="628065"/>
      </dsp:txXfrm>
    </dsp:sp>
    <dsp:sp modelId="{C42639F7-7F43-41B9-B6E4-FD8A2A8E3565}">
      <dsp:nvSpPr>
        <dsp:cNvPr id="0" name=""/>
        <dsp:cNvSpPr/>
      </dsp:nvSpPr>
      <dsp:spPr>
        <a:xfrm rot="16200000">
          <a:off x="4251990" y="2306118"/>
          <a:ext cx="826725" cy="10007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4439367" y="2608290"/>
          <a:ext cx="1111909" cy="667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Indigenous people</a:t>
          </a:r>
        </a:p>
      </dsp:txBody>
      <dsp:txXfrm>
        <a:off x="4458907" y="2627830"/>
        <a:ext cx="1072829" cy="628065"/>
      </dsp:txXfrm>
    </dsp:sp>
    <dsp:sp modelId="{6FF65C3B-F9A6-4042-8A0A-8552E29004C7}">
      <dsp:nvSpPr>
        <dsp:cNvPr id="0" name=""/>
        <dsp:cNvSpPr/>
      </dsp:nvSpPr>
      <dsp:spPr>
        <a:xfrm rot="16200000">
          <a:off x="4251990" y="1472186"/>
          <a:ext cx="826725" cy="10007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4439367" y="1774358"/>
          <a:ext cx="1111909" cy="6671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Older Persons</a:t>
          </a:r>
        </a:p>
      </dsp:txBody>
      <dsp:txXfrm>
        <a:off x="4458907" y="1793898"/>
        <a:ext cx="1072829" cy="628065"/>
      </dsp:txXfrm>
    </dsp:sp>
    <dsp:sp modelId="{12CFB438-8248-7D4A-8F6C-E00A71A0B452}">
      <dsp:nvSpPr>
        <dsp:cNvPr id="0" name=""/>
        <dsp:cNvSpPr/>
      </dsp:nvSpPr>
      <dsp:spPr>
        <a:xfrm rot="16200000">
          <a:off x="4251990" y="638254"/>
          <a:ext cx="826725" cy="100071"/>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4439367" y="940425"/>
          <a:ext cx="1111909" cy="6671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Persons with Disabilities</a:t>
          </a:r>
        </a:p>
      </dsp:txBody>
      <dsp:txXfrm>
        <a:off x="4458907" y="959965"/>
        <a:ext cx="1072829" cy="628065"/>
      </dsp:txXfrm>
    </dsp:sp>
    <dsp:sp modelId="{B0C6E58B-132D-944F-9883-F26A161084D3}">
      <dsp:nvSpPr>
        <dsp:cNvPr id="0" name=""/>
        <dsp:cNvSpPr/>
      </dsp:nvSpPr>
      <dsp:spPr>
        <a:xfrm>
          <a:off x="4439367" y="106493"/>
          <a:ext cx="1111909" cy="667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Medias</a:t>
          </a:r>
        </a:p>
      </dsp:txBody>
      <dsp:txXfrm>
        <a:off x="4458907" y="126033"/>
        <a:ext cx="1072829" cy="628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D582F-F072-CE43-9658-AC0E810BC184}">
      <dsp:nvSpPr>
        <dsp:cNvPr id="0" name=""/>
        <dsp:cNvSpPr/>
      </dsp:nvSpPr>
      <dsp:spPr>
        <a:xfrm>
          <a:off x="0" y="2946306"/>
          <a:ext cx="1971675" cy="2417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Save the Date </a:t>
          </a:r>
        </a:p>
      </dsp:txBody>
      <dsp:txXfrm>
        <a:off x="0" y="2946306"/>
        <a:ext cx="1971675" cy="241741"/>
      </dsp:txXfrm>
    </dsp:sp>
    <dsp:sp modelId="{65FA11D1-3429-734F-BD57-586E02957270}">
      <dsp:nvSpPr>
        <dsp:cNvPr id="0" name=""/>
        <dsp:cNvSpPr/>
      </dsp:nvSpPr>
      <dsp:spPr>
        <a:xfrm>
          <a:off x="1971675" y="2946306"/>
          <a:ext cx="5915025" cy="2417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Send a ‘Save the Date’ and invite</a:t>
          </a:r>
        </a:p>
      </dsp:txBody>
      <dsp:txXfrm>
        <a:off x="1971675" y="2946306"/>
        <a:ext cx="5915025" cy="241741"/>
      </dsp:txXfrm>
    </dsp:sp>
    <dsp:sp modelId="{F7F30630-F76A-5D47-8C35-FFC237ED2AA0}">
      <dsp:nvSpPr>
        <dsp:cNvPr id="0" name=""/>
        <dsp:cNvSpPr/>
      </dsp:nvSpPr>
      <dsp:spPr>
        <a:xfrm rot="10800000">
          <a:off x="0" y="2578133"/>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UTC Calendar</a:t>
          </a:r>
        </a:p>
      </dsp:txBody>
      <dsp:txXfrm rot="-10800000">
        <a:off x="0" y="2578133"/>
        <a:ext cx="1971675" cy="241669"/>
      </dsp:txXfrm>
    </dsp:sp>
    <dsp:sp modelId="{0A4FF068-9F3E-E142-8FE1-2A949EA4500A}">
      <dsp:nvSpPr>
        <dsp:cNvPr id="0" name=""/>
        <dsp:cNvSpPr/>
      </dsp:nvSpPr>
      <dsp:spPr>
        <a:xfrm>
          <a:off x="1971675" y="2578133"/>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badi MT Condensed Light" panose="020B0306030101010103" pitchFamily="34" charset="77"/>
            </a:rPr>
            <a:t>Send the above to the WUC Secretariat in order to be included in the full UTC calendar</a:t>
          </a:r>
        </a:p>
      </dsp:txBody>
      <dsp:txXfrm>
        <a:off x="1971675" y="2578133"/>
        <a:ext cx="5915025" cy="241669"/>
      </dsp:txXfrm>
    </dsp:sp>
    <dsp:sp modelId="{2F22465D-C76F-224A-9B1B-2575E144B516}">
      <dsp:nvSpPr>
        <dsp:cNvPr id="0" name=""/>
        <dsp:cNvSpPr/>
      </dsp:nvSpPr>
      <dsp:spPr>
        <a:xfrm rot="10800000">
          <a:off x="0" y="2209960"/>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Slide Show</a:t>
          </a:r>
        </a:p>
      </dsp:txBody>
      <dsp:txXfrm rot="-10800000">
        <a:off x="0" y="2209960"/>
        <a:ext cx="1971675" cy="241669"/>
      </dsp:txXfrm>
    </dsp:sp>
    <dsp:sp modelId="{AD64D1A5-BD5D-6B42-9715-D406110B5584}">
      <dsp:nvSpPr>
        <dsp:cNvPr id="0" name=""/>
        <dsp:cNvSpPr/>
      </dsp:nvSpPr>
      <dsp:spPr>
        <a:xfrm>
          <a:off x="1971675" y="2209960"/>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Prepare a slide show (PowerPoint) for the sessions</a:t>
          </a:r>
        </a:p>
      </dsp:txBody>
      <dsp:txXfrm>
        <a:off x="1971675" y="2209960"/>
        <a:ext cx="5915025" cy="241669"/>
      </dsp:txXfrm>
    </dsp:sp>
    <dsp:sp modelId="{778BEEDE-CFF1-454F-AFF0-D7105DE83E45}">
      <dsp:nvSpPr>
        <dsp:cNvPr id="0" name=""/>
        <dsp:cNvSpPr/>
      </dsp:nvSpPr>
      <dsp:spPr>
        <a:xfrm rot="10800000">
          <a:off x="0" y="1841787"/>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Social</a:t>
          </a:r>
          <a:r>
            <a:rPr lang="en-US" sz="1400" kern="1200" baseline="0" dirty="0">
              <a:latin typeface="Abadi MT Condensed Light" panose="020B0306030101010103" pitchFamily="34" charset="77"/>
            </a:rPr>
            <a:t> media</a:t>
          </a:r>
          <a:endParaRPr lang="en-US" sz="1400" kern="1200" dirty="0">
            <a:latin typeface="Abadi MT Condensed Light" panose="020B0306030101010103" pitchFamily="34" charset="77"/>
          </a:endParaRPr>
        </a:p>
      </dsp:txBody>
      <dsp:txXfrm rot="-10800000">
        <a:off x="0" y="1841787"/>
        <a:ext cx="1971675" cy="241669"/>
      </dsp:txXfrm>
    </dsp:sp>
    <dsp:sp modelId="{53EAC750-E5B2-AC40-B6D2-D175B1468FE1}">
      <dsp:nvSpPr>
        <dsp:cNvPr id="0" name=""/>
        <dsp:cNvSpPr/>
      </dsp:nvSpPr>
      <dsp:spPr>
        <a:xfrm>
          <a:off x="1971675" y="1841787"/>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Prepare your UTC Flyer and social media images - Have a list of influencers</a:t>
          </a:r>
        </a:p>
      </dsp:txBody>
      <dsp:txXfrm>
        <a:off x="1971675" y="1841787"/>
        <a:ext cx="5915025" cy="241669"/>
      </dsp:txXfrm>
    </dsp:sp>
    <dsp:sp modelId="{AE1F635C-2B83-6144-9C55-556855620612}">
      <dsp:nvSpPr>
        <dsp:cNvPr id="0" name=""/>
        <dsp:cNvSpPr/>
      </dsp:nvSpPr>
      <dsp:spPr>
        <a:xfrm rot="10800000">
          <a:off x="0" y="1473614"/>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Registration</a:t>
          </a:r>
        </a:p>
      </dsp:txBody>
      <dsp:txXfrm rot="-10800000">
        <a:off x="0" y="1473614"/>
        <a:ext cx="1971675" cy="241669"/>
      </dsp:txXfrm>
    </dsp:sp>
    <dsp:sp modelId="{EC6E40CC-EA3B-644C-823E-84403F26D4AA}">
      <dsp:nvSpPr>
        <dsp:cNvPr id="0" name=""/>
        <dsp:cNvSpPr/>
      </dsp:nvSpPr>
      <dsp:spPr>
        <a:xfrm>
          <a:off x="1971675" y="1473614"/>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Prepare a registration page to ask participants to register </a:t>
          </a:r>
        </a:p>
      </dsp:txBody>
      <dsp:txXfrm>
        <a:off x="1971675" y="1473614"/>
        <a:ext cx="5915025" cy="241669"/>
      </dsp:txXfrm>
    </dsp:sp>
    <dsp:sp modelId="{397C7505-DF14-4E4F-8FC9-863379AFBE76}">
      <dsp:nvSpPr>
        <dsp:cNvPr id="0" name=""/>
        <dsp:cNvSpPr/>
      </dsp:nvSpPr>
      <dsp:spPr>
        <a:xfrm rot="10800000">
          <a:off x="0" y="1105440"/>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Programme &amp; Website</a:t>
          </a:r>
        </a:p>
      </dsp:txBody>
      <dsp:txXfrm rot="-10800000">
        <a:off x="0" y="1105440"/>
        <a:ext cx="1971675" cy="241669"/>
      </dsp:txXfrm>
    </dsp:sp>
    <dsp:sp modelId="{55F6D328-8D94-F94E-AA09-CC1389ABEDD7}">
      <dsp:nvSpPr>
        <dsp:cNvPr id="0" name=""/>
        <dsp:cNvSpPr/>
      </dsp:nvSpPr>
      <dsp:spPr>
        <a:xfrm>
          <a:off x="1971675" y="1105440"/>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Prepare a web page to announce the campus and the </a:t>
          </a:r>
          <a:r>
            <a:rPr lang="en-US" sz="1600" kern="1200" dirty="0" err="1">
              <a:latin typeface="Abadi MT Condensed Light" panose="020B0306030101010103" pitchFamily="34" charset="77"/>
            </a:rPr>
            <a:t>programme</a:t>
          </a:r>
          <a:endParaRPr lang="en-US" sz="1600" kern="1200" dirty="0">
            <a:latin typeface="Abadi MT Condensed Light" panose="020B0306030101010103" pitchFamily="34" charset="77"/>
          </a:endParaRPr>
        </a:p>
      </dsp:txBody>
      <dsp:txXfrm>
        <a:off x="1971675" y="1105440"/>
        <a:ext cx="5915025" cy="241669"/>
      </dsp:txXfrm>
    </dsp:sp>
    <dsp:sp modelId="{C463A26F-7465-5847-B471-A3ACA2266D64}">
      <dsp:nvSpPr>
        <dsp:cNvPr id="0" name=""/>
        <dsp:cNvSpPr/>
      </dsp:nvSpPr>
      <dsp:spPr>
        <a:xfrm rot="10800000">
          <a:off x="0" y="737267"/>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Panelists &amp; Participants</a:t>
          </a:r>
        </a:p>
      </dsp:txBody>
      <dsp:txXfrm rot="-10800000">
        <a:off x="0" y="737267"/>
        <a:ext cx="1971675" cy="241669"/>
      </dsp:txXfrm>
    </dsp:sp>
    <dsp:sp modelId="{D021B914-E172-8F4E-A74F-94EEA7FEFE29}">
      <dsp:nvSpPr>
        <dsp:cNvPr id="0" name=""/>
        <dsp:cNvSpPr/>
      </dsp:nvSpPr>
      <dsp:spPr>
        <a:xfrm>
          <a:off x="1971675" y="737267"/>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Confirm partners and panelists</a:t>
          </a:r>
        </a:p>
      </dsp:txBody>
      <dsp:txXfrm>
        <a:off x="1971675" y="737267"/>
        <a:ext cx="5915025" cy="241669"/>
      </dsp:txXfrm>
    </dsp:sp>
    <dsp:sp modelId="{60B5B5C0-BC4D-5946-A41F-EFDB9152DD05}">
      <dsp:nvSpPr>
        <dsp:cNvPr id="0" name=""/>
        <dsp:cNvSpPr/>
      </dsp:nvSpPr>
      <dsp:spPr>
        <a:xfrm rot="10800000">
          <a:off x="0" y="369094"/>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Date &amp; Time </a:t>
          </a:r>
        </a:p>
      </dsp:txBody>
      <dsp:txXfrm rot="-10800000">
        <a:off x="0" y="369094"/>
        <a:ext cx="1971675" cy="241669"/>
      </dsp:txXfrm>
    </dsp:sp>
    <dsp:sp modelId="{FF5AC11A-8E6D-A849-80FB-EFB467A85DF3}">
      <dsp:nvSpPr>
        <dsp:cNvPr id="0" name=""/>
        <dsp:cNvSpPr/>
      </dsp:nvSpPr>
      <dsp:spPr>
        <a:xfrm>
          <a:off x="1971675" y="369094"/>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Choose dates and time slots</a:t>
          </a:r>
        </a:p>
      </dsp:txBody>
      <dsp:txXfrm>
        <a:off x="1971675" y="369094"/>
        <a:ext cx="5915025" cy="241669"/>
      </dsp:txXfrm>
    </dsp:sp>
    <dsp:sp modelId="{D8B2FD35-DC42-7247-B8A5-2D741A97B8BE}">
      <dsp:nvSpPr>
        <dsp:cNvPr id="0" name=""/>
        <dsp:cNvSpPr/>
      </dsp:nvSpPr>
      <dsp:spPr>
        <a:xfrm rot="10800000">
          <a:off x="0" y="921"/>
          <a:ext cx="1971675" cy="3717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0226" tIns="99568" rIns="140226"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badi MT Condensed Light" panose="020B0306030101010103" pitchFamily="34" charset="77"/>
            </a:rPr>
            <a:t>Venue </a:t>
          </a:r>
        </a:p>
      </dsp:txBody>
      <dsp:txXfrm rot="-10800000">
        <a:off x="0" y="921"/>
        <a:ext cx="1971675" cy="241669"/>
      </dsp:txXfrm>
    </dsp:sp>
    <dsp:sp modelId="{DB55E230-DBFE-2841-9843-F4A73B78D41E}">
      <dsp:nvSpPr>
        <dsp:cNvPr id="0" name=""/>
        <dsp:cNvSpPr/>
      </dsp:nvSpPr>
      <dsp:spPr>
        <a:xfrm>
          <a:off x="1971675" y="921"/>
          <a:ext cx="5915025" cy="2416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85" tIns="203200" rIns="119985" bIns="2032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MT Condensed Light" panose="020B0306030101010103" pitchFamily="34" charset="77"/>
            </a:rPr>
            <a:t>Select a venue (physical or virtual)</a:t>
          </a:r>
        </a:p>
      </dsp:txBody>
      <dsp:txXfrm>
        <a:off x="1971675" y="921"/>
        <a:ext cx="5915025" cy="24166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78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74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83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4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40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99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56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67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9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93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a26da91a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a26da91a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773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64250" y="351375"/>
            <a:ext cx="7215600" cy="2467800"/>
          </a:xfrm>
          <a:prstGeom prst="rect">
            <a:avLst/>
          </a:prstGeom>
          <a:effectLst>
            <a:outerShdw blurRad="85725" dist="28575" dir="5400000" algn="bl" rotWithShape="0">
              <a:schemeClr val="dk1">
                <a:alpha val="38000"/>
              </a:schemeClr>
            </a:outerShdw>
          </a:effectLst>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547887"/>
            <a:ext cx="7772400" cy="10272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685800" y="2671914"/>
            <a:ext cx="7772400" cy="3141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a:lvl1pPr>
            <a:lvl2pPr lvl="1" algn="ctr" rtl="0">
              <a:spcBef>
                <a:spcPts val="0"/>
              </a:spcBef>
              <a:spcAft>
                <a:spcPts val="0"/>
              </a:spcAft>
              <a:buClr>
                <a:schemeClr val="dk1"/>
              </a:buClr>
              <a:buSzPts val="3000"/>
              <a:buNone/>
              <a:defRPr sz="3000"/>
            </a:lvl2pPr>
            <a:lvl3pPr lvl="2" algn="ctr" rtl="0">
              <a:spcBef>
                <a:spcPts val="0"/>
              </a:spcBef>
              <a:spcAft>
                <a:spcPts val="0"/>
              </a:spcAft>
              <a:buClr>
                <a:schemeClr val="dk1"/>
              </a:buClr>
              <a:buSzPts val="3000"/>
              <a:buNone/>
              <a:defRPr sz="3000"/>
            </a:lvl3pPr>
            <a:lvl4pPr lvl="3" algn="ctr" rtl="0">
              <a:spcBef>
                <a:spcPts val="0"/>
              </a:spcBef>
              <a:spcAft>
                <a:spcPts val="0"/>
              </a:spcAft>
              <a:buClr>
                <a:schemeClr val="dk1"/>
              </a:buClr>
              <a:buSzPts val="3000"/>
              <a:buNone/>
              <a:defRPr sz="3000"/>
            </a:lvl4pPr>
            <a:lvl5pPr lvl="4" algn="ctr" rtl="0">
              <a:spcBef>
                <a:spcPts val="0"/>
              </a:spcBef>
              <a:spcAft>
                <a:spcPts val="0"/>
              </a:spcAft>
              <a:buClr>
                <a:schemeClr val="dk1"/>
              </a:buClr>
              <a:buSzPts val="3000"/>
              <a:buNone/>
              <a:defRPr sz="3000"/>
            </a:lvl5pPr>
            <a:lvl6pPr lvl="5" algn="ctr" rtl="0">
              <a:spcBef>
                <a:spcPts val="0"/>
              </a:spcBef>
              <a:spcAft>
                <a:spcPts val="0"/>
              </a:spcAft>
              <a:buClr>
                <a:schemeClr val="dk1"/>
              </a:buClr>
              <a:buSzPts val="3000"/>
              <a:buNone/>
              <a:defRPr sz="3000"/>
            </a:lvl6pPr>
            <a:lvl7pPr lvl="6" algn="ctr" rtl="0">
              <a:spcBef>
                <a:spcPts val="0"/>
              </a:spcBef>
              <a:spcAft>
                <a:spcPts val="0"/>
              </a:spcAft>
              <a:buClr>
                <a:schemeClr val="dk1"/>
              </a:buClr>
              <a:buSzPts val="3000"/>
              <a:buNone/>
              <a:defRPr sz="3000"/>
            </a:lvl7pPr>
            <a:lvl8pPr lvl="7" algn="ctr" rtl="0">
              <a:spcBef>
                <a:spcPts val="0"/>
              </a:spcBef>
              <a:spcAft>
                <a:spcPts val="0"/>
              </a:spcAft>
              <a:buClr>
                <a:schemeClr val="dk1"/>
              </a:buClr>
              <a:buSzPts val="3000"/>
              <a:buNone/>
              <a:defRPr sz="3000"/>
            </a:lvl8pPr>
            <a:lvl9pPr lvl="8" algn="ctr" rtl="0">
              <a:spcBef>
                <a:spcPts val="0"/>
              </a:spcBef>
              <a:spcAft>
                <a:spcPts val="0"/>
              </a:spcAft>
              <a:buClr>
                <a:schemeClr val="dk1"/>
              </a:buClr>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4"/>
        <p:cNvGrpSpPr/>
        <p:nvPr/>
      </p:nvGrpSpPr>
      <p:grpSpPr>
        <a:xfrm>
          <a:off x="0" y="0"/>
          <a:ext cx="0" cy="0"/>
          <a:chOff x="0" y="0"/>
          <a:chExt cx="0" cy="0"/>
        </a:xfrm>
      </p:grpSpPr>
      <p:sp>
        <p:nvSpPr>
          <p:cNvPr id="17" name="Google Shape;17;p4"/>
          <p:cNvSpPr txBox="1">
            <a:spLocks noGrp="1"/>
          </p:cNvSpPr>
          <p:nvPr>
            <p:ph type="body" idx="1"/>
          </p:nvPr>
        </p:nvSpPr>
        <p:spPr>
          <a:xfrm>
            <a:off x="1291100" y="0"/>
            <a:ext cx="6561900" cy="4113900"/>
          </a:xfrm>
          <a:prstGeom prst="rect">
            <a:avLst/>
          </a:prstGeom>
          <a:effectLst>
            <a:outerShdw blurRad="57150" dist="19050" dir="5400000" algn="bl" rotWithShape="0">
              <a:schemeClr val="dk1">
                <a:alpha val="20000"/>
              </a:schemeClr>
            </a:outerShdw>
          </a:effectLst>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1pPr>
            <a:lvl2pPr marL="914400" lvl="1"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2pPr>
            <a:lvl3pPr marL="1371600" lvl="2"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3pPr>
            <a:lvl4pPr marL="1828800" lvl="3"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4pPr>
            <a:lvl5pPr marL="2286000" lvl="4"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5pPr>
            <a:lvl6pPr marL="2743200" lvl="5"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6pPr>
            <a:lvl7pPr marL="3200400" lvl="6"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7pPr>
            <a:lvl8pPr marL="3657600" lvl="7"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8pPr>
            <a:lvl9pPr marL="4114800" lvl="8" indent="-419100" algn="ctr" rtl="0">
              <a:spcBef>
                <a:spcPts val="0"/>
              </a:spcBef>
              <a:spcAft>
                <a:spcPts val="0"/>
              </a:spcAft>
              <a:buClr>
                <a:schemeClr val="lt1"/>
              </a:buClr>
              <a:buSzPts val="3000"/>
              <a:buFont typeface="Open Sans SemiBold"/>
              <a:buChar char="■"/>
              <a:defRPr sz="3000">
                <a:solidFill>
                  <a:schemeClr val="lt1"/>
                </a:solidFill>
                <a:latin typeface="Open Sans SemiBold"/>
                <a:ea typeface="Open Sans SemiBold"/>
                <a:cs typeface="Open Sans SemiBold"/>
                <a:sym typeface="Open Sans SemiBold"/>
              </a:defRPr>
            </a:lvl9pPr>
          </a:lstStyle>
          <a:p>
            <a:endParaRPr/>
          </a:p>
        </p:txBody>
      </p:sp>
      <p:sp>
        <p:nvSpPr>
          <p:cNvPr id="18" name="Google Shape;18;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p:nvPr/>
        </p:nvSpPr>
        <p:spPr>
          <a:xfrm>
            <a:off x="-8175" y="-8175"/>
            <a:ext cx="9144000" cy="12084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p:nvPr/>
        </p:nvSpPr>
        <p:spPr>
          <a:xfrm>
            <a:off x="449425" y="915700"/>
            <a:ext cx="8245200" cy="3312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548700" y="354712"/>
            <a:ext cx="8046600" cy="490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4" name="Google Shape;24;p5"/>
          <p:cNvSpPr txBox="1">
            <a:spLocks noGrp="1"/>
          </p:cNvSpPr>
          <p:nvPr>
            <p:ph type="body" idx="1"/>
          </p:nvPr>
        </p:nvSpPr>
        <p:spPr>
          <a:xfrm>
            <a:off x="890700" y="1200150"/>
            <a:ext cx="7362600" cy="26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6"/>
        <p:cNvGrpSpPr/>
        <p:nvPr/>
      </p:nvGrpSpPr>
      <p:grpSpPr>
        <a:xfrm>
          <a:off x="0" y="0"/>
          <a:ext cx="0" cy="0"/>
          <a:chOff x="0" y="0"/>
          <a:chExt cx="0" cy="0"/>
        </a:xfrm>
      </p:grpSpPr>
      <p:sp>
        <p:nvSpPr>
          <p:cNvPr id="27" name="Google Shape;27;p6"/>
          <p:cNvSpPr/>
          <p:nvPr/>
        </p:nvSpPr>
        <p:spPr>
          <a:xfrm>
            <a:off x="449425" y="444800"/>
            <a:ext cx="8245200" cy="42492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890700" y="888100"/>
            <a:ext cx="3677100" cy="490800"/>
          </a:xfrm>
          <a:prstGeom prst="rect">
            <a:avLst/>
          </a:prstGeom>
        </p:spPr>
        <p:txBody>
          <a:bodyPr spcFirstLastPara="1" wrap="square" lIns="0" tIns="0" rIns="0" bIns="0" anchor="b" anchorCtr="0">
            <a:noAutofit/>
          </a:bodyPr>
          <a:lstStyle>
            <a:lvl1pPr lvl="0" algn="l" rtl="0">
              <a:spcBef>
                <a:spcPts val="0"/>
              </a:spcBef>
              <a:spcAft>
                <a:spcPts val="0"/>
              </a:spcAft>
              <a:buClr>
                <a:schemeClr val="dk1"/>
              </a:buClr>
              <a:buSzPts val="2000"/>
              <a:buNone/>
              <a:defRPr>
                <a:solidFill>
                  <a:schemeClr val="dk1"/>
                </a:solidFill>
              </a:defRPr>
            </a:lvl1pPr>
            <a:lvl2pPr lvl="1" algn="l" rtl="0">
              <a:spcBef>
                <a:spcPts val="0"/>
              </a:spcBef>
              <a:spcAft>
                <a:spcPts val="0"/>
              </a:spcAft>
              <a:buClr>
                <a:schemeClr val="dk1"/>
              </a:buClr>
              <a:buSzPts val="2000"/>
              <a:buNone/>
              <a:defRPr>
                <a:solidFill>
                  <a:schemeClr val="dk1"/>
                </a:solidFill>
              </a:defRPr>
            </a:lvl2pPr>
            <a:lvl3pPr lvl="2" algn="l" rtl="0">
              <a:spcBef>
                <a:spcPts val="0"/>
              </a:spcBef>
              <a:spcAft>
                <a:spcPts val="0"/>
              </a:spcAft>
              <a:buClr>
                <a:schemeClr val="dk1"/>
              </a:buClr>
              <a:buSzPts val="2000"/>
              <a:buNone/>
              <a:defRPr>
                <a:solidFill>
                  <a:schemeClr val="dk1"/>
                </a:solidFill>
              </a:defRPr>
            </a:lvl3pPr>
            <a:lvl4pPr lvl="3" algn="l" rtl="0">
              <a:spcBef>
                <a:spcPts val="0"/>
              </a:spcBef>
              <a:spcAft>
                <a:spcPts val="0"/>
              </a:spcAft>
              <a:buClr>
                <a:schemeClr val="dk1"/>
              </a:buClr>
              <a:buSzPts val="2000"/>
              <a:buNone/>
              <a:defRPr>
                <a:solidFill>
                  <a:schemeClr val="dk1"/>
                </a:solidFill>
              </a:defRPr>
            </a:lvl4pPr>
            <a:lvl5pPr lvl="4" algn="l" rtl="0">
              <a:spcBef>
                <a:spcPts val="0"/>
              </a:spcBef>
              <a:spcAft>
                <a:spcPts val="0"/>
              </a:spcAft>
              <a:buClr>
                <a:schemeClr val="dk1"/>
              </a:buClr>
              <a:buSzPts val="2000"/>
              <a:buNone/>
              <a:defRPr>
                <a:solidFill>
                  <a:schemeClr val="dk1"/>
                </a:solidFill>
              </a:defRPr>
            </a:lvl5pPr>
            <a:lvl6pPr lvl="5" algn="l" rtl="0">
              <a:spcBef>
                <a:spcPts val="0"/>
              </a:spcBef>
              <a:spcAft>
                <a:spcPts val="0"/>
              </a:spcAft>
              <a:buClr>
                <a:schemeClr val="dk1"/>
              </a:buClr>
              <a:buSzPts val="2000"/>
              <a:buNone/>
              <a:defRPr>
                <a:solidFill>
                  <a:schemeClr val="dk1"/>
                </a:solidFill>
              </a:defRPr>
            </a:lvl6pPr>
            <a:lvl7pPr lvl="6" algn="l" rtl="0">
              <a:spcBef>
                <a:spcPts val="0"/>
              </a:spcBef>
              <a:spcAft>
                <a:spcPts val="0"/>
              </a:spcAft>
              <a:buClr>
                <a:schemeClr val="dk1"/>
              </a:buClr>
              <a:buSzPts val="2000"/>
              <a:buNone/>
              <a:defRPr>
                <a:solidFill>
                  <a:schemeClr val="dk1"/>
                </a:solidFill>
              </a:defRPr>
            </a:lvl7pPr>
            <a:lvl8pPr lvl="7" algn="l" rtl="0">
              <a:spcBef>
                <a:spcPts val="0"/>
              </a:spcBef>
              <a:spcAft>
                <a:spcPts val="0"/>
              </a:spcAft>
              <a:buClr>
                <a:schemeClr val="dk1"/>
              </a:buClr>
              <a:buSzPts val="2000"/>
              <a:buNone/>
              <a:defRPr>
                <a:solidFill>
                  <a:schemeClr val="dk1"/>
                </a:solidFill>
              </a:defRPr>
            </a:lvl8pPr>
            <a:lvl9pPr lvl="8" algn="l" rtl="0">
              <a:spcBef>
                <a:spcPts val="0"/>
              </a:spcBef>
              <a:spcAft>
                <a:spcPts val="0"/>
              </a:spcAft>
              <a:buClr>
                <a:schemeClr val="dk1"/>
              </a:buClr>
              <a:buSzPts val="2000"/>
              <a:buNone/>
              <a:defRPr>
                <a:solidFill>
                  <a:schemeClr val="dk1"/>
                </a:solidFill>
              </a:defRPr>
            </a:lvl9pPr>
          </a:lstStyle>
          <a:p>
            <a:endParaRPr/>
          </a:p>
        </p:txBody>
      </p:sp>
      <p:sp>
        <p:nvSpPr>
          <p:cNvPr id="29" name="Google Shape;29;p6"/>
          <p:cNvSpPr txBox="1">
            <a:spLocks noGrp="1"/>
          </p:cNvSpPr>
          <p:nvPr>
            <p:ph type="body" idx="1"/>
          </p:nvPr>
        </p:nvSpPr>
        <p:spPr>
          <a:xfrm>
            <a:off x="890700" y="1581150"/>
            <a:ext cx="3677100" cy="26553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30" name="Google Shape;30;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7"/>
          <p:cNvSpPr/>
          <p:nvPr/>
        </p:nvSpPr>
        <p:spPr>
          <a:xfrm>
            <a:off x="-8175" y="-8175"/>
            <a:ext cx="9144000" cy="12084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p:nvPr/>
        </p:nvSpPr>
        <p:spPr>
          <a:xfrm>
            <a:off x="449425" y="915700"/>
            <a:ext cx="8245200" cy="3312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548700" y="354712"/>
            <a:ext cx="8046600" cy="490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6" name="Google Shape;36;p7"/>
          <p:cNvSpPr txBox="1">
            <a:spLocks noGrp="1"/>
          </p:cNvSpPr>
          <p:nvPr>
            <p:ph type="body" idx="1"/>
          </p:nvPr>
        </p:nvSpPr>
        <p:spPr>
          <a:xfrm>
            <a:off x="890700" y="1200150"/>
            <a:ext cx="3502200" cy="2733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7" name="Google Shape;37;p7"/>
          <p:cNvSpPr txBox="1">
            <a:spLocks noGrp="1"/>
          </p:cNvSpPr>
          <p:nvPr>
            <p:ph type="body" idx="2"/>
          </p:nvPr>
        </p:nvSpPr>
        <p:spPr>
          <a:xfrm>
            <a:off x="4751000" y="1200150"/>
            <a:ext cx="3502200" cy="2733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8" name="Google Shape;38;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8"/>
          <p:cNvSpPr/>
          <p:nvPr/>
        </p:nvSpPr>
        <p:spPr>
          <a:xfrm>
            <a:off x="-8175" y="-8175"/>
            <a:ext cx="9144000" cy="12084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449425" y="915700"/>
            <a:ext cx="8245200" cy="3312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548700" y="354712"/>
            <a:ext cx="8046600" cy="490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4" name="Google Shape;44;p8"/>
          <p:cNvSpPr txBox="1">
            <a:spLocks noGrp="1"/>
          </p:cNvSpPr>
          <p:nvPr>
            <p:ph type="body" idx="1"/>
          </p:nvPr>
        </p:nvSpPr>
        <p:spPr>
          <a:xfrm>
            <a:off x="890700" y="1200150"/>
            <a:ext cx="2299500" cy="2742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5" name="Google Shape;45;p8"/>
          <p:cNvSpPr txBox="1">
            <a:spLocks noGrp="1"/>
          </p:cNvSpPr>
          <p:nvPr>
            <p:ph type="body" idx="2"/>
          </p:nvPr>
        </p:nvSpPr>
        <p:spPr>
          <a:xfrm>
            <a:off x="3390025" y="1200150"/>
            <a:ext cx="2299500" cy="2742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6" name="Google Shape;46;p8"/>
          <p:cNvSpPr txBox="1">
            <a:spLocks noGrp="1"/>
          </p:cNvSpPr>
          <p:nvPr>
            <p:ph type="body" idx="3"/>
          </p:nvPr>
        </p:nvSpPr>
        <p:spPr>
          <a:xfrm>
            <a:off x="5889349" y="1200150"/>
            <a:ext cx="2299500" cy="2742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7" name="Google Shape;47;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9"/>
          <p:cNvSpPr/>
          <p:nvPr/>
        </p:nvSpPr>
        <p:spPr>
          <a:xfrm>
            <a:off x="-8175" y="-8175"/>
            <a:ext cx="9144000" cy="1208400"/>
          </a:xfrm>
          <a:prstGeom prst="rect">
            <a:avLst/>
          </a:prstGeom>
          <a:gradFill>
            <a:gsLst>
              <a:gs pos="0">
                <a:srgbClr val="1A80F9">
                  <a:alpha val="49411"/>
                </a:srgbClr>
              </a:gs>
              <a:gs pos="100000">
                <a:srgbClr val="1A80F9">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449425" y="915700"/>
            <a:ext cx="8245200" cy="33120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548700" y="354712"/>
            <a:ext cx="8046600" cy="4908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3" name="Google Shape;53;p9"/>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1"/>
          <p:cNvSpPr/>
          <p:nvPr/>
        </p:nvSpPr>
        <p:spPr>
          <a:xfrm>
            <a:off x="449425" y="420325"/>
            <a:ext cx="8245200" cy="4302900"/>
          </a:xfrm>
          <a:prstGeom prst="roundRect">
            <a:avLst>
              <a:gd name="adj" fmla="val 1132"/>
            </a:avLst>
          </a:prstGeom>
          <a:solidFill>
            <a:srgbClr val="FFFFFF"/>
          </a:solidFill>
          <a:ln>
            <a:noFill/>
          </a:ln>
          <a:effectLst>
            <a:outerShdw blurRad="214313" dist="7620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body" idx="1"/>
          </p:nvPr>
        </p:nvSpPr>
        <p:spPr>
          <a:xfrm>
            <a:off x="678250" y="4277300"/>
            <a:ext cx="7787400" cy="4458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62" name="Google Shape;62;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2">
            <a:alphaModFix amt="94000"/>
            <a:lum/>
          </a:blip>
          <a:srcRect/>
          <a:stretch>
            <a:fillRect t="-9000" b="-9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700" y="354712"/>
            <a:ext cx="8046600" cy="4908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1pPr>
            <a:lvl2pPr lvl="1"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2pPr>
            <a:lvl3pPr lvl="2"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3pPr>
            <a:lvl4pPr lvl="3"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4pPr>
            <a:lvl5pPr lvl="4"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5pPr>
            <a:lvl6pPr lvl="5"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6pPr>
            <a:lvl7pPr lvl="6"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7pPr>
            <a:lvl8pPr lvl="7"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8pPr>
            <a:lvl9pPr lvl="8" algn="ctr" rtl="0">
              <a:lnSpc>
                <a:spcPct val="90000"/>
              </a:lnSpc>
              <a:spcBef>
                <a:spcPts val="0"/>
              </a:spcBef>
              <a:spcAft>
                <a:spcPts val="0"/>
              </a:spcAft>
              <a:buClr>
                <a:schemeClr val="lt1"/>
              </a:buClr>
              <a:buSzPts val="2000"/>
              <a:buFont typeface="Lexend Deca"/>
              <a:buNone/>
              <a:defRPr sz="20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890700" y="1200150"/>
            <a:ext cx="7362600" cy="26604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1pPr>
            <a:lvl2pPr marL="914400" lvl="1"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2pPr>
            <a:lvl3pPr marL="1371600" lvl="2"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3pPr>
            <a:lvl4pPr marL="1828800" lvl="3"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4pPr>
            <a:lvl5pPr marL="2286000" lvl="4"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5pPr>
            <a:lvl6pPr marL="2743200" lvl="5"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6pPr>
            <a:lvl7pPr marL="3200400" lvl="6"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7pPr>
            <a:lvl8pPr marL="3657600" lvl="7"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8pPr>
            <a:lvl9pPr marL="4114800" lvl="8" indent="-355600" rtl="0">
              <a:lnSpc>
                <a:spcPct val="115000"/>
              </a:lnSpc>
              <a:spcBef>
                <a:spcPts val="0"/>
              </a:spcBef>
              <a:spcAft>
                <a:spcPts val="0"/>
              </a:spcAft>
              <a:buClr>
                <a:schemeClr val="accent2"/>
              </a:buClr>
              <a:buSzPts val="2000"/>
              <a:buFont typeface="Open Sans Light"/>
              <a:buChar char="■"/>
              <a:defRPr sz="2000">
                <a:solidFill>
                  <a:schemeClr val="dk1"/>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algn="ctr" rtl="0">
              <a:buNone/>
              <a:defRPr sz="1300">
                <a:solidFill>
                  <a:schemeClr val="lt1"/>
                </a:solidFill>
                <a:latin typeface="Lexend Deca"/>
                <a:ea typeface="Lexend Deca"/>
                <a:cs typeface="Lexend Deca"/>
                <a:sym typeface="Lexend Deca"/>
              </a:defRPr>
            </a:lvl1pPr>
            <a:lvl2pPr lvl="1" algn="ctr" rtl="0">
              <a:buNone/>
              <a:defRPr sz="1300">
                <a:solidFill>
                  <a:schemeClr val="lt1"/>
                </a:solidFill>
                <a:latin typeface="Lexend Deca"/>
                <a:ea typeface="Lexend Deca"/>
                <a:cs typeface="Lexend Deca"/>
                <a:sym typeface="Lexend Deca"/>
              </a:defRPr>
            </a:lvl2pPr>
            <a:lvl3pPr lvl="2" algn="ctr" rtl="0">
              <a:buNone/>
              <a:defRPr sz="1300">
                <a:solidFill>
                  <a:schemeClr val="lt1"/>
                </a:solidFill>
                <a:latin typeface="Lexend Deca"/>
                <a:ea typeface="Lexend Deca"/>
                <a:cs typeface="Lexend Deca"/>
                <a:sym typeface="Lexend Deca"/>
              </a:defRPr>
            </a:lvl3pPr>
            <a:lvl4pPr lvl="3" algn="ctr" rtl="0">
              <a:buNone/>
              <a:defRPr sz="1300">
                <a:solidFill>
                  <a:schemeClr val="lt1"/>
                </a:solidFill>
                <a:latin typeface="Lexend Deca"/>
                <a:ea typeface="Lexend Deca"/>
                <a:cs typeface="Lexend Deca"/>
                <a:sym typeface="Lexend Deca"/>
              </a:defRPr>
            </a:lvl4pPr>
            <a:lvl5pPr lvl="4" algn="ctr" rtl="0">
              <a:buNone/>
              <a:defRPr sz="1300">
                <a:solidFill>
                  <a:schemeClr val="lt1"/>
                </a:solidFill>
                <a:latin typeface="Lexend Deca"/>
                <a:ea typeface="Lexend Deca"/>
                <a:cs typeface="Lexend Deca"/>
                <a:sym typeface="Lexend Deca"/>
              </a:defRPr>
            </a:lvl5pPr>
            <a:lvl6pPr lvl="5" algn="ctr" rtl="0">
              <a:buNone/>
              <a:defRPr sz="1300">
                <a:solidFill>
                  <a:schemeClr val="lt1"/>
                </a:solidFill>
                <a:latin typeface="Lexend Deca"/>
                <a:ea typeface="Lexend Deca"/>
                <a:cs typeface="Lexend Deca"/>
                <a:sym typeface="Lexend Deca"/>
              </a:defRPr>
            </a:lvl6pPr>
            <a:lvl7pPr lvl="6" algn="ctr" rtl="0">
              <a:buNone/>
              <a:defRPr sz="1300">
                <a:solidFill>
                  <a:schemeClr val="lt1"/>
                </a:solidFill>
                <a:latin typeface="Lexend Deca"/>
                <a:ea typeface="Lexend Deca"/>
                <a:cs typeface="Lexend Deca"/>
                <a:sym typeface="Lexend Deca"/>
              </a:defRPr>
            </a:lvl7pPr>
            <a:lvl8pPr lvl="7" algn="ctr" rtl="0">
              <a:buNone/>
              <a:defRPr sz="1300">
                <a:solidFill>
                  <a:schemeClr val="lt1"/>
                </a:solidFill>
                <a:latin typeface="Lexend Deca"/>
                <a:ea typeface="Lexend Deca"/>
                <a:cs typeface="Lexend Deca"/>
                <a:sym typeface="Lexend Deca"/>
              </a:defRPr>
            </a:lvl8pPr>
            <a:lvl9pPr lvl="8" algn="ctr" rtl="0">
              <a:buNone/>
              <a:defRPr sz="1300">
                <a:solidFill>
                  <a:schemeClr val="lt1"/>
                </a:solidFill>
                <a:latin typeface="Lexend Deca"/>
                <a:ea typeface="Lexend Deca"/>
                <a:cs typeface="Lexend Deca"/>
                <a:sym typeface="Lexend Deca"/>
              </a:defRPr>
            </a:lvl9pPr>
          </a:lstStyle>
          <a:p>
            <a:pPr marL="0" lvl="0" indent="0" algn="ctr" rtl="0">
              <a:spcBef>
                <a:spcPts val="0"/>
              </a:spcBef>
              <a:spcAft>
                <a:spcPts val="0"/>
              </a:spcAft>
              <a:buNone/>
            </a:pPr>
            <a:fld id="{00000000-1234-1234-1234-123412341234}" type="slidenum">
              <a:rPr lang="en"/>
              <a:t>‹N°›</a:t>
            </a:fld>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worldurbancampaign.org/tcwn"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tiff"/><Relationship Id="rId7" Type="http://schemas.openxmlformats.org/officeDocument/2006/relationships/hyperlink" Target="https://trello.com/invite/b/KIoJ7jox/8187276505b9095439317cc07058872a/thecityweneed" TargetMode="External"/><Relationship Id="rId2" Type="http://schemas.openxmlformats.org/officeDocument/2006/relationships/image" Target="../media/image12.tiff"/><Relationship Id="rId1" Type="http://schemas.openxmlformats.org/officeDocument/2006/relationships/slideLayout" Target="../slideLayouts/slideLayout9.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user/worldurbancampaign" TargetMode="External"/><Relationship Id="rId3" Type="http://schemas.openxmlformats.org/officeDocument/2006/relationships/hyperlink" Target="https://twitter.com/hashtag/urbanthinkers" TargetMode="External"/><Relationship Id="rId7" Type="http://schemas.openxmlformats.org/officeDocument/2006/relationships/hyperlink" Target="https://www.facebook.com/unhabitatworldurbancampaign" TargetMode="External"/><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hyperlink" Target="https://www.instagram.com/worldurbancampaign/" TargetMode="External"/><Relationship Id="rId5" Type="http://schemas.openxmlformats.org/officeDocument/2006/relationships/hyperlink" Target="http://www.twitter.com/urbancampaign" TargetMode="External"/><Relationship Id="rId4" Type="http://schemas.openxmlformats.org/officeDocument/2006/relationships/hyperlink" Target="https://twitter.com/hashtag/TakeAction4Cit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nhabitat.org/about-us/new-urban-agend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tif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DD0719-AA96-9BF2-5638-D392966C0585}"/>
              </a:ext>
            </a:extLst>
          </p:cNvPr>
          <p:cNvSpPr/>
          <p:nvPr/>
        </p:nvSpPr>
        <p:spPr>
          <a:xfrm>
            <a:off x="0" y="1637070"/>
            <a:ext cx="9144000" cy="1710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a:p>
        </p:txBody>
      </p:sp>
      <p:sp>
        <p:nvSpPr>
          <p:cNvPr id="2" name="Title 1">
            <a:extLst>
              <a:ext uri="{FF2B5EF4-FFF2-40B4-BE49-F238E27FC236}">
                <a16:creationId xmlns:a16="http://schemas.microsoft.com/office/drawing/2014/main" id="{6F6A182A-F4B2-6E94-6005-B0B7C60DAA7D}"/>
              </a:ext>
            </a:extLst>
          </p:cNvPr>
          <p:cNvSpPr>
            <a:spLocks noGrp="1"/>
          </p:cNvSpPr>
          <p:nvPr>
            <p:ph type="ctrTitle"/>
          </p:nvPr>
        </p:nvSpPr>
        <p:spPr>
          <a:xfrm>
            <a:off x="745519" y="1215902"/>
            <a:ext cx="7215600" cy="2467800"/>
          </a:xfrm>
          <a:effectLst/>
        </p:spPr>
        <p:txBody>
          <a:bodyPr/>
          <a:lstStyle/>
          <a:p>
            <a:r>
              <a:rPr lang="en-KE" sz="4000">
                <a:solidFill>
                  <a:schemeClr val="bg1"/>
                </a:solidFill>
              </a:rPr>
              <a:t>UTC 8.0 Guide</a:t>
            </a:r>
          </a:p>
        </p:txBody>
      </p:sp>
      <p:pic>
        <p:nvPicPr>
          <p:cNvPr id="4" name="Image 4">
            <a:extLst>
              <a:ext uri="{FF2B5EF4-FFF2-40B4-BE49-F238E27FC236}">
                <a16:creationId xmlns:a16="http://schemas.microsoft.com/office/drawing/2014/main" id="{918C4682-7E84-892D-F2A1-A5F21F76F12E}"/>
              </a:ext>
            </a:extLst>
          </p:cNvPr>
          <p:cNvPicPr>
            <a:picLocks noChangeAspect="1"/>
          </p:cNvPicPr>
          <p:nvPr/>
        </p:nvPicPr>
        <p:blipFill rotWithShape="1">
          <a:blip r:embed="rId2"/>
          <a:srcRect r="51177" b="57738"/>
          <a:stretch/>
        </p:blipFill>
        <p:spPr>
          <a:xfrm>
            <a:off x="7190631" y="2034003"/>
            <a:ext cx="1806447" cy="831598"/>
          </a:xfrm>
          <a:prstGeom prst="rect">
            <a:avLst/>
          </a:prstGeom>
        </p:spPr>
      </p:pic>
      <p:pic>
        <p:nvPicPr>
          <p:cNvPr id="5" name="Picture 15">
            <a:extLst>
              <a:ext uri="{FF2B5EF4-FFF2-40B4-BE49-F238E27FC236}">
                <a16:creationId xmlns:a16="http://schemas.microsoft.com/office/drawing/2014/main" id="{94464D66-AB0A-EC6E-A37A-4DF38291CAA6}"/>
              </a:ext>
            </a:extLst>
          </p:cNvPr>
          <p:cNvPicPr>
            <a:picLocks noChangeAspect="1"/>
          </p:cNvPicPr>
          <p:nvPr/>
        </p:nvPicPr>
        <p:blipFill>
          <a:blip r:embed="rId3"/>
          <a:stretch>
            <a:fillRect/>
          </a:stretch>
        </p:blipFill>
        <p:spPr>
          <a:xfrm>
            <a:off x="250072" y="296204"/>
            <a:ext cx="2685920" cy="308651"/>
          </a:xfrm>
          <a:prstGeom prst="rect">
            <a:avLst/>
          </a:prstGeom>
        </p:spPr>
      </p:pic>
      <p:pic>
        <p:nvPicPr>
          <p:cNvPr id="6" name="Content Placeholder 4">
            <a:extLst>
              <a:ext uri="{FF2B5EF4-FFF2-40B4-BE49-F238E27FC236}">
                <a16:creationId xmlns:a16="http://schemas.microsoft.com/office/drawing/2014/main" id="{A802966E-5C9F-3AC7-BD34-77E05B9B2DA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250072" y="1915512"/>
            <a:ext cx="1777127" cy="1154728"/>
          </a:xfrm>
          <a:prstGeom prst="rect">
            <a:avLst/>
          </a:prstGeom>
        </p:spPr>
      </p:pic>
      <p:sp>
        <p:nvSpPr>
          <p:cNvPr id="8" name="Title 1">
            <a:extLst>
              <a:ext uri="{FF2B5EF4-FFF2-40B4-BE49-F238E27FC236}">
                <a16:creationId xmlns:a16="http://schemas.microsoft.com/office/drawing/2014/main" id="{608CF406-00F5-8E98-FEAC-E6D2111244AD}"/>
              </a:ext>
            </a:extLst>
          </p:cNvPr>
          <p:cNvSpPr txBox="1">
            <a:spLocks/>
          </p:cNvSpPr>
          <p:nvPr/>
        </p:nvSpPr>
        <p:spPr>
          <a:xfrm>
            <a:off x="1003291" y="2266638"/>
            <a:ext cx="7215600" cy="583334"/>
          </a:xfrm>
          <a:prstGeom prst="rect">
            <a:avLst/>
          </a:prstGeom>
          <a:noFill/>
          <a:ln>
            <a:noFill/>
          </a:ln>
          <a:effectLst>
            <a:outerShdw blurRad="85725" dist="28575" dir="5400000" algn="bl" rotWithShape="0">
              <a:schemeClr val="dk1">
                <a:alpha val="38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endParaRPr lang="en-KE"/>
          </a:p>
        </p:txBody>
      </p:sp>
      <p:sp>
        <p:nvSpPr>
          <p:cNvPr id="10" name="Title 1">
            <a:extLst>
              <a:ext uri="{FF2B5EF4-FFF2-40B4-BE49-F238E27FC236}">
                <a16:creationId xmlns:a16="http://schemas.microsoft.com/office/drawing/2014/main" id="{536D60E4-5449-F700-9A50-A7F58997C140}"/>
              </a:ext>
            </a:extLst>
          </p:cNvPr>
          <p:cNvSpPr txBox="1">
            <a:spLocks/>
          </p:cNvSpPr>
          <p:nvPr/>
        </p:nvSpPr>
        <p:spPr>
          <a:xfrm>
            <a:off x="-762283" y="1645455"/>
            <a:ext cx="7215600" cy="2467800"/>
          </a:xfrm>
          <a:prstGeom prst="rect">
            <a:avLst/>
          </a:prstGeom>
          <a:noFill/>
          <a:ln>
            <a:noFill/>
          </a:ln>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pPr algn="r"/>
            <a:r>
              <a:rPr lang="en-KE" sz="2800" b="0">
                <a:solidFill>
                  <a:schemeClr val="bg1"/>
                </a:solidFill>
                <a:latin typeface="Abadi MT Condensed Light" panose="020B0306030101010103" pitchFamily="34" charset="77"/>
              </a:rPr>
              <a:t>2023</a:t>
            </a:r>
          </a:p>
        </p:txBody>
      </p:sp>
    </p:spTree>
    <p:extLst>
      <p:ext uri="{BB962C8B-B14F-4D97-AF65-F5344CB8AC3E}">
        <p14:creationId xmlns:p14="http://schemas.microsoft.com/office/powerpoint/2010/main" val="388935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aphicFrame>
        <p:nvGraphicFramePr>
          <p:cNvPr id="5" name="TextBox 5">
            <a:extLst>
              <a:ext uri="{FF2B5EF4-FFF2-40B4-BE49-F238E27FC236}">
                <a16:creationId xmlns:a16="http://schemas.microsoft.com/office/drawing/2014/main" id="{6FAC7BE0-5947-7C47-A7F2-8F3BF2E84A47}"/>
              </a:ext>
            </a:extLst>
          </p:cNvPr>
          <p:cNvGraphicFramePr/>
          <p:nvPr>
            <p:extLst>
              <p:ext uri="{D42A27DB-BD31-4B8C-83A1-F6EECF244321}">
                <p14:modId xmlns:p14="http://schemas.microsoft.com/office/powerpoint/2010/main" val="1773263933"/>
              </p:ext>
            </p:extLst>
          </p:nvPr>
        </p:nvGraphicFramePr>
        <p:xfrm>
          <a:off x="658876" y="1730274"/>
          <a:ext cx="7826248" cy="191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276;p26">
            <a:extLst>
              <a:ext uri="{FF2B5EF4-FFF2-40B4-BE49-F238E27FC236}">
                <a16:creationId xmlns:a16="http://schemas.microsoft.com/office/drawing/2014/main" id="{2F097B17-A752-3CD0-81E6-A75E9F6B4B76}"/>
              </a:ext>
            </a:extLst>
          </p:cNvPr>
          <p:cNvSpPr txBox="1">
            <a:spLocks/>
          </p:cNvSpPr>
          <p:nvPr/>
        </p:nvSpPr>
        <p:spPr>
          <a:xfrm>
            <a:off x="658876" y="1103287"/>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400" dirty="0">
                <a:solidFill>
                  <a:schemeClr val="tx2">
                    <a:lumMod val="10000"/>
                  </a:schemeClr>
                </a:solidFill>
                <a:latin typeface="Abadi MT Condensed Light" panose="020B0306030101010103" pitchFamily="34" charset="77"/>
              </a:rPr>
              <a:t>During your UTC: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4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470" name="Google Shape;470;p45"/>
          <p:cNvSpPr/>
          <p:nvPr/>
        </p:nvSpPr>
        <p:spPr>
          <a:xfrm>
            <a:off x="3991176" y="1943738"/>
            <a:ext cx="278953" cy="375542"/>
          </a:xfrm>
          <a:prstGeom prst="rect">
            <a:avLst/>
          </a:prstGeom>
        </p:spPr>
        <p:txBody>
          <a:bodyPr>
            <a:prstTxWarp prst="textPlain">
              <a:avLst/>
            </a:prstTxWarp>
          </a:bodyPr>
          <a:lstStyle/>
          <a:p>
            <a:pPr lvl="0" algn="ctr"/>
            <a:r>
              <a:rPr b="1" i="0">
                <a:ln>
                  <a:noFill/>
                </a:ln>
                <a:solidFill>
                  <a:schemeClr val="lt1"/>
                </a:solidFill>
                <a:latin typeface="Lexend Deca"/>
              </a:rPr>
              <a:t>S</a:t>
            </a:r>
          </a:p>
        </p:txBody>
      </p:sp>
      <p:sp>
        <p:nvSpPr>
          <p:cNvPr id="472" name="Google Shape;472;p45"/>
          <p:cNvSpPr/>
          <p:nvPr/>
        </p:nvSpPr>
        <p:spPr>
          <a:xfrm>
            <a:off x="3963576" y="2826611"/>
            <a:ext cx="358795" cy="375542"/>
          </a:xfrm>
          <a:prstGeom prst="rect">
            <a:avLst/>
          </a:prstGeom>
        </p:spPr>
        <p:txBody>
          <a:bodyPr>
            <a:prstTxWarp prst="textPlain">
              <a:avLst/>
            </a:prstTxWarp>
          </a:bodyPr>
          <a:lstStyle/>
          <a:p>
            <a:pPr lvl="0" algn="ctr"/>
            <a:r>
              <a:rPr b="1" i="0" dirty="0">
                <a:ln>
                  <a:noFill/>
                </a:ln>
                <a:solidFill>
                  <a:schemeClr val="lt1"/>
                </a:solidFill>
                <a:latin typeface="Lexend Deca"/>
              </a:rPr>
              <a:t>O</a:t>
            </a:r>
          </a:p>
        </p:txBody>
      </p:sp>
      <p:sp>
        <p:nvSpPr>
          <p:cNvPr id="473" name="Google Shape;473;p45"/>
          <p:cNvSpPr/>
          <p:nvPr/>
        </p:nvSpPr>
        <p:spPr>
          <a:xfrm>
            <a:off x="4892812" y="2832771"/>
            <a:ext cx="270082" cy="365685"/>
          </a:xfrm>
          <a:prstGeom prst="rect">
            <a:avLst/>
          </a:prstGeom>
        </p:spPr>
        <p:txBody>
          <a:bodyPr>
            <a:prstTxWarp prst="textPlain">
              <a:avLst/>
            </a:prstTxWarp>
          </a:bodyPr>
          <a:lstStyle/>
          <a:p>
            <a:pPr lvl="0" algn="ctr"/>
            <a:r>
              <a:rPr b="1" i="0">
                <a:ln>
                  <a:noFill/>
                </a:ln>
                <a:solidFill>
                  <a:schemeClr val="lt1"/>
                </a:solidFill>
                <a:latin typeface="Lexend Deca"/>
              </a:rPr>
              <a:t>T</a:t>
            </a:r>
          </a:p>
        </p:txBody>
      </p:sp>
      <p:sp>
        <p:nvSpPr>
          <p:cNvPr id="19" name="Google Shape;276;p26">
            <a:extLst>
              <a:ext uri="{FF2B5EF4-FFF2-40B4-BE49-F238E27FC236}">
                <a16:creationId xmlns:a16="http://schemas.microsoft.com/office/drawing/2014/main" id="{A171D10C-04D8-094D-9E08-906BB9F24CEA}"/>
              </a:ext>
            </a:extLst>
          </p:cNvPr>
          <p:cNvSpPr txBox="1">
            <a:spLocks/>
          </p:cNvSpPr>
          <p:nvPr/>
        </p:nvSpPr>
        <p:spPr>
          <a:xfrm>
            <a:off x="1188282" y="425179"/>
            <a:ext cx="2361062" cy="396300"/>
          </a:xfrm>
          <a:prstGeom prst="rect">
            <a:avLst/>
          </a:prstGeom>
          <a:solidFill>
            <a:schemeClr val="tx1"/>
          </a:solid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400" dirty="0">
                <a:solidFill>
                  <a:schemeClr val="tx2">
                    <a:lumMod val="10000"/>
                  </a:schemeClr>
                </a:solidFill>
                <a:latin typeface="Abadi MT Condensed Light" panose="020B0306030101010103" pitchFamily="34" charset="77"/>
              </a:rPr>
              <a:t>      UTC SESSIONS </a:t>
            </a:r>
          </a:p>
        </p:txBody>
      </p:sp>
      <p:sp>
        <p:nvSpPr>
          <p:cNvPr id="27" name="TextBox 4">
            <a:extLst>
              <a:ext uri="{FF2B5EF4-FFF2-40B4-BE49-F238E27FC236}">
                <a16:creationId xmlns:a16="http://schemas.microsoft.com/office/drawing/2014/main" id="{BFD7C13C-001C-9440-B715-15EF740B78EC}"/>
              </a:ext>
            </a:extLst>
          </p:cNvPr>
          <p:cNvSpPr txBox="1"/>
          <p:nvPr/>
        </p:nvSpPr>
        <p:spPr>
          <a:xfrm>
            <a:off x="1090906" y="1351040"/>
            <a:ext cx="3072154" cy="707886"/>
          </a:xfrm>
          <a:prstGeom prst="rect">
            <a:avLst/>
          </a:prstGeom>
          <a:noFill/>
        </p:spPr>
        <p:txBody>
          <a:bodyPr wrap="square" rtlCol="0">
            <a:spAutoFit/>
          </a:bodyPr>
          <a:lstStyle/>
          <a:p>
            <a:r>
              <a:rPr lang="en-KE" sz="2000" b="1" u="sng" dirty="0">
                <a:solidFill>
                  <a:srgbClr val="2B3546"/>
                </a:solidFill>
                <a:latin typeface="Abadi MT Condensed Light" panose="020B0306030101010103" pitchFamily="34" charset="77"/>
              </a:rPr>
              <a:t>URBAN THINKERS SESSIONS </a:t>
            </a:r>
          </a:p>
          <a:p>
            <a:r>
              <a:rPr lang="en-KE" sz="2000" dirty="0">
                <a:solidFill>
                  <a:srgbClr val="2B3546"/>
                </a:solidFill>
                <a:latin typeface="Abadi MT Condensed Light" panose="020B0306030101010103" pitchFamily="34" charset="77"/>
              </a:rPr>
              <a:t>to present issues and solutions</a:t>
            </a:r>
          </a:p>
        </p:txBody>
      </p:sp>
      <p:sp>
        <p:nvSpPr>
          <p:cNvPr id="28" name="TextBox 8">
            <a:extLst>
              <a:ext uri="{FF2B5EF4-FFF2-40B4-BE49-F238E27FC236}">
                <a16:creationId xmlns:a16="http://schemas.microsoft.com/office/drawing/2014/main" id="{614F6994-D8E7-7C41-A840-6B29A2BDBD59}"/>
              </a:ext>
            </a:extLst>
          </p:cNvPr>
          <p:cNvSpPr txBox="1"/>
          <p:nvPr/>
        </p:nvSpPr>
        <p:spPr>
          <a:xfrm>
            <a:off x="4892812" y="1348344"/>
            <a:ext cx="4130012" cy="677108"/>
          </a:xfrm>
          <a:prstGeom prst="rect">
            <a:avLst/>
          </a:prstGeom>
          <a:noFill/>
        </p:spPr>
        <p:txBody>
          <a:bodyPr wrap="square" rtlCol="0">
            <a:spAutoFit/>
          </a:bodyPr>
          <a:lstStyle/>
          <a:p>
            <a:r>
              <a:rPr lang="en-KE" sz="2000" b="1" u="sng" dirty="0">
                <a:solidFill>
                  <a:srgbClr val="2B3546"/>
                </a:solidFill>
                <a:latin typeface="Abadi MT Condensed Light" panose="020B0306030101010103" pitchFamily="34" charset="77"/>
              </a:rPr>
              <a:t>ACTION DAY(S)</a:t>
            </a:r>
            <a:r>
              <a:rPr lang="en-KE" sz="2000" b="1" dirty="0">
                <a:solidFill>
                  <a:srgbClr val="2B3546"/>
                </a:solidFill>
                <a:latin typeface="Abadi MT Condensed Light" panose="020B0306030101010103" pitchFamily="34" charset="77"/>
              </a:rPr>
              <a:t> </a:t>
            </a:r>
            <a:endParaRPr lang="en-KE" sz="1800" b="1" dirty="0">
              <a:solidFill>
                <a:srgbClr val="2B3546"/>
              </a:solidFill>
              <a:latin typeface="Abadi MT Condensed Light" panose="020B0306030101010103" pitchFamily="34" charset="77"/>
            </a:endParaRPr>
          </a:p>
          <a:p>
            <a:r>
              <a:rPr lang="en-KE" sz="1800" dirty="0">
                <a:solidFill>
                  <a:srgbClr val="2B3546"/>
                </a:solidFill>
                <a:latin typeface="Abadi MT Condensed Light" panose="020B0306030101010103" pitchFamily="34" charset="77"/>
              </a:rPr>
              <a:t>to campaign on the theme to showcase action</a:t>
            </a:r>
            <a:endParaRPr lang="en-KE" sz="2000" dirty="0">
              <a:solidFill>
                <a:srgbClr val="2B3546"/>
              </a:solidFill>
              <a:latin typeface="Abadi MT Condensed Light" panose="020B0306030101010103" pitchFamily="34" charset="77"/>
            </a:endParaRPr>
          </a:p>
        </p:txBody>
      </p:sp>
      <p:sp>
        <p:nvSpPr>
          <p:cNvPr id="29" name="TextBox 7">
            <a:extLst>
              <a:ext uri="{FF2B5EF4-FFF2-40B4-BE49-F238E27FC236}">
                <a16:creationId xmlns:a16="http://schemas.microsoft.com/office/drawing/2014/main" id="{D9EFF577-EB63-A245-B5A4-7C8767B2D1A8}"/>
              </a:ext>
            </a:extLst>
          </p:cNvPr>
          <p:cNvSpPr txBox="1"/>
          <p:nvPr/>
        </p:nvSpPr>
        <p:spPr>
          <a:xfrm>
            <a:off x="1088100" y="2235375"/>
            <a:ext cx="3338344" cy="707886"/>
          </a:xfrm>
          <a:prstGeom prst="rect">
            <a:avLst/>
          </a:prstGeom>
          <a:noFill/>
        </p:spPr>
        <p:txBody>
          <a:bodyPr wrap="square" rtlCol="0">
            <a:spAutoFit/>
          </a:bodyPr>
          <a:lstStyle/>
          <a:p>
            <a:r>
              <a:rPr lang="en-KE" sz="2000" b="1" u="sng" dirty="0">
                <a:solidFill>
                  <a:srgbClr val="2B3546"/>
                </a:solidFill>
                <a:latin typeface="Abadi MT Condensed Light" panose="020B0306030101010103" pitchFamily="34" charset="77"/>
              </a:rPr>
              <a:t>URBAN LABS </a:t>
            </a:r>
            <a:endParaRPr lang="en-KE" sz="1800" b="1" u="sng" dirty="0">
              <a:solidFill>
                <a:srgbClr val="2B3546"/>
              </a:solidFill>
              <a:latin typeface="Abadi MT Condensed Light" panose="020B0306030101010103" pitchFamily="34" charset="77"/>
            </a:endParaRPr>
          </a:p>
          <a:p>
            <a:r>
              <a:rPr lang="en-KE" sz="2000" dirty="0">
                <a:solidFill>
                  <a:srgbClr val="2B3546"/>
                </a:solidFill>
                <a:latin typeface="Abadi MT Condensed Light" panose="020B0306030101010103" pitchFamily="34" charset="77"/>
              </a:rPr>
              <a:t>to reflect on ideas and models</a:t>
            </a:r>
            <a:endParaRPr lang="en-KE" sz="2400" dirty="0">
              <a:solidFill>
                <a:srgbClr val="2B3546"/>
              </a:solidFill>
              <a:latin typeface="Abadi MT Condensed Light" panose="020B0306030101010103" pitchFamily="34" charset="77"/>
            </a:endParaRPr>
          </a:p>
        </p:txBody>
      </p:sp>
      <p:sp>
        <p:nvSpPr>
          <p:cNvPr id="31" name="TextBox 6">
            <a:extLst>
              <a:ext uri="{FF2B5EF4-FFF2-40B4-BE49-F238E27FC236}">
                <a16:creationId xmlns:a16="http://schemas.microsoft.com/office/drawing/2014/main" id="{21284A5E-CE5D-074C-889C-618B10B73DEF}"/>
              </a:ext>
            </a:extLst>
          </p:cNvPr>
          <p:cNvSpPr txBox="1"/>
          <p:nvPr/>
        </p:nvSpPr>
        <p:spPr>
          <a:xfrm>
            <a:off x="1075326" y="3118048"/>
            <a:ext cx="3338344" cy="677108"/>
          </a:xfrm>
          <a:prstGeom prst="rect">
            <a:avLst/>
          </a:prstGeom>
          <a:noFill/>
        </p:spPr>
        <p:txBody>
          <a:bodyPr wrap="square" rtlCol="0">
            <a:spAutoFit/>
          </a:bodyPr>
          <a:lstStyle/>
          <a:p>
            <a:r>
              <a:rPr lang="en-KE" sz="2000" b="1" u="sng" dirty="0">
                <a:solidFill>
                  <a:srgbClr val="2B3546"/>
                </a:solidFill>
                <a:latin typeface="Abadi MT Condensed Light" panose="020B0306030101010103" pitchFamily="34" charset="77"/>
              </a:rPr>
              <a:t>ROUND-TABLES</a:t>
            </a:r>
            <a:r>
              <a:rPr lang="en-KE" sz="2000" b="1" dirty="0">
                <a:solidFill>
                  <a:srgbClr val="2B3546"/>
                </a:solidFill>
                <a:latin typeface="Abadi MT Condensed Light" panose="020B0306030101010103" pitchFamily="34" charset="77"/>
              </a:rPr>
              <a:t> </a:t>
            </a:r>
          </a:p>
          <a:p>
            <a:r>
              <a:rPr lang="en-KE" sz="1800" dirty="0">
                <a:solidFill>
                  <a:srgbClr val="2B3546"/>
                </a:solidFill>
                <a:latin typeface="Abadi MT Condensed Light" panose="020B0306030101010103" pitchFamily="34" charset="77"/>
              </a:rPr>
              <a:t>to discuss and define actions</a:t>
            </a:r>
            <a:endParaRPr lang="en-KE" sz="2000" dirty="0">
              <a:solidFill>
                <a:srgbClr val="2B3546"/>
              </a:solidFill>
              <a:latin typeface="Abadi MT Condensed Light" panose="020B0306030101010103" pitchFamily="34" charset="77"/>
            </a:endParaRPr>
          </a:p>
        </p:txBody>
      </p:sp>
      <p:sp>
        <p:nvSpPr>
          <p:cNvPr id="32" name="Google Shape;490;p41">
            <a:extLst>
              <a:ext uri="{FF2B5EF4-FFF2-40B4-BE49-F238E27FC236}">
                <a16:creationId xmlns:a16="http://schemas.microsoft.com/office/drawing/2014/main" id="{A1E0B03D-368E-804A-A55A-B905E2245D59}"/>
              </a:ext>
            </a:extLst>
          </p:cNvPr>
          <p:cNvSpPr/>
          <p:nvPr/>
        </p:nvSpPr>
        <p:spPr>
          <a:xfrm>
            <a:off x="639567" y="1386388"/>
            <a:ext cx="271877" cy="315899"/>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3;p41">
            <a:extLst>
              <a:ext uri="{FF2B5EF4-FFF2-40B4-BE49-F238E27FC236}">
                <a16:creationId xmlns:a16="http://schemas.microsoft.com/office/drawing/2014/main" id="{1A8FE36E-3DEF-484E-971A-C176F6EB8C20}"/>
              </a:ext>
            </a:extLst>
          </p:cNvPr>
          <p:cNvSpPr/>
          <p:nvPr/>
        </p:nvSpPr>
        <p:spPr>
          <a:xfrm>
            <a:off x="4442379" y="3218212"/>
            <a:ext cx="259241" cy="282581"/>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91;p41">
            <a:extLst>
              <a:ext uri="{FF2B5EF4-FFF2-40B4-BE49-F238E27FC236}">
                <a16:creationId xmlns:a16="http://schemas.microsoft.com/office/drawing/2014/main" id="{72448B51-F089-864D-8C28-5023EF38B26C}"/>
              </a:ext>
            </a:extLst>
          </p:cNvPr>
          <p:cNvSpPr/>
          <p:nvPr/>
        </p:nvSpPr>
        <p:spPr>
          <a:xfrm>
            <a:off x="4429798" y="1406709"/>
            <a:ext cx="298016" cy="27525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92;p41">
            <a:extLst>
              <a:ext uri="{FF2B5EF4-FFF2-40B4-BE49-F238E27FC236}">
                <a16:creationId xmlns:a16="http://schemas.microsoft.com/office/drawing/2014/main" id="{154AC332-570C-5943-A8C8-D101206FE557}"/>
              </a:ext>
            </a:extLst>
          </p:cNvPr>
          <p:cNvSpPr/>
          <p:nvPr/>
        </p:nvSpPr>
        <p:spPr>
          <a:xfrm>
            <a:off x="634100" y="2299057"/>
            <a:ext cx="273990" cy="328798"/>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1;p41">
            <a:extLst>
              <a:ext uri="{FF2B5EF4-FFF2-40B4-BE49-F238E27FC236}">
                <a16:creationId xmlns:a16="http://schemas.microsoft.com/office/drawing/2014/main" id="{6940D15C-4350-924B-BFA7-429E5E98A2A3}"/>
              </a:ext>
            </a:extLst>
          </p:cNvPr>
          <p:cNvSpPr/>
          <p:nvPr/>
        </p:nvSpPr>
        <p:spPr>
          <a:xfrm>
            <a:off x="624172" y="3181713"/>
            <a:ext cx="306868" cy="319080"/>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8">
            <a:extLst>
              <a:ext uri="{FF2B5EF4-FFF2-40B4-BE49-F238E27FC236}">
                <a16:creationId xmlns:a16="http://schemas.microsoft.com/office/drawing/2014/main" id="{64B18508-66CC-686A-056C-90F3C8D430F3}"/>
              </a:ext>
            </a:extLst>
          </p:cNvPr>
          <p:cNvSpPr txBox="1"/>
          <p:nvPr/>
        </p:nvSpPr>
        <p:spPr>
          <a:xfrm>
            <a:off x="4892812" y="2227703"/>
            <a:ext cx="4130012" cy="677108"/>
          </a:xfrm>
          <a:prstGeom prst="rect">
            <a:avLst/>
          </a:prstGeom>
          <a:noFill/>
        </p:spPr>
        <p:txBody>
          <a:bodyPr wrap="square" rtlCol="0">
            <a:spAutoFit/>
          </a:bodyPr>
          <a:lstStyle/>
          <a:p>
            <a:r>
              <a:rPr lang="en-KE" sz="2000" b="1" u="sng" dirty="0">
                <a:solidFill>
                  <a:srgbClr val="2B3546"/>
                </a:solidFill>
                <a:latin typeface="Abadi MT Condensed Light" panose="020B0306030101010103" pitchFamily="34" charset="77"/>
              </a:rPr>
              <a:t>URBAN CINEMA</a:t>
            </a:r>
            <a:endParaRPr lang="en-KE" sz="1800" b="1" dirty="0">
              <a:solidFill>
                <a:srgbClr val="2B3546"/>
              </a:solidFill>
              <a:latin typeface="Abadi MT Condensed Light" panose="020B0306030101010103" pitchFamily="34" charset="77"/>
            </a:endParaRPr>
          </a:p>
          <a:p>
            <a:r>
              <a:rPr lang="en-KE" sz="1800" dirty="0">
                <a:solidFill>
                  <a:srgbClr val="2B3546"/>
                </a:solidFill>
                <a:latin typeface="Abadi MT Condensed Light" panose="020B0306030101010103" pitchFamily="34" charset="77"/>
              </a:rPr>
              <a:t>to share inspiring practices</a:t>
            </a:r>
            <a:endParaRPr lang="en-KE" sz="2000" dirty="0">
              <a:solidFill>
                <a:srgbClr val="2B3546"/>
              </a:solidFill>
              <a:latin typeface="Abadi MT Condensed Light" panose="020B0306030101010103" pitchFamily="34" charset="77"/>
            </a:endParaRPr>
          </a:p>
        </p:txBody>
      </p:sp>
      <p:sp>
        <p:nvSpPr>
          <p:cNvPr id="3" name="TextBox 8">
            <a:extLst>
              <a:ext uri="{FF2B5EF4-FFF2-40B4-BE49-F238E27FC236}">
                <a16:creationId xmlns:a16="http://schemas.microsoft.com/office/drawing/2014/main" id="{BAC53E75-DC57-B510-26F2-4353F4AF8261}"/>
              </a:ext>
            </a:extLst>
          </p:cNvPr>
          <p:cNvSpPr txBox="1"/>
          <p:nvPr/>
        </p:nvSpPr>
        <p:spPr>
          <a:xfrm>
            <a:off x="4892812" y="3130740"/>
            <a:ext cx="4130012" cy="646331"/>
          </a:xfrm>
          <a:prstGeom prst="rect">
            <a:avLst/>
          </a:prstGeom>
          <a:noFill/>
        </p:spPr>
        <p:txBody>
          <a:bodyPr wrap="square" rtlCol="0">
            <a:spAutoFit/>
          </a:bodyPr>
          <a:lstStyle/>
          <a:p>
            <a:r>
              <a:rPr lang="en-KE" sz="1800" b="1" u="sng" dirty="0">
                <a:solidFill>
                  <a:srgbClr val="2B3546"/>
                </a:solidFill>
                <a:latin typeface="Abadi MT Condensed Light" panose="020B0306030101010103" pitchFamily="34" charset="77"/>
              </a:rPr>
              <a:t>URBAN JOURNALISM ACADEMY WORKSHOP</a:t>
            </a:r>
            <a:endParaRPr lang="en-KE" sz="1600" b="1" dirty="0">
              <a:solidFill>
                <a:srgbClr val="2B3546"/>
              </a:solidFill>
              <a:latin typeface="Abadi MT Condensed Light" panose="020B0306030101010103" pitchFamily="34" charset="77"/>
            </a:endParaRPr>
          </a:p>
          <a:p>
            <a:r>
              <a:rPr lang="en-US" sz="1800" dirty="0">
                <a:solidFill>
                  <a:schemeClr val="bg1"/>
                </a:solidFill>
                <a:latin typeface="Abadi MT Condensed Light" panose="020B0306030101010103" pitchFamily="34" charset="77"/>
                <a:ea typeface="Times New Roman" panose="02020603050405020304" pitchFamily="18" charset="0"/>
                <a:cs typeface="Times New Roman" panose="02020603050405020304" pitchFamily="18" charset="0"/>
              </a:rPr>
              <a:t>to </a:t>
            </a:r>
            <a:r>
              <a:rPr lang="en-US" sz="1800" dirty="0">
                <a:solidFill>
                  <a:schemeClr val="bg1"/>
                </a:solidFill>
                <a:effectLst/>
                <a:latin typeface="Abadi MT Condensed Light" panose="020B0306030101010103" pitchFamily="34" charset="77"/>
                <a:ea typeface="Times New Roman" panose="02020603050405020304" pitchFamily="18" charset="0"/>
                <a:cs typeface="Times New Roman" panose="02020603050405020304" pitchFamily="18" charset="0"/>
              </a:rPr>
              <a:t>explain urban issues to journalists</a:t>
            </a:r>
            <a:endParaRPr lang="en-KE" sz="2000" b="1" dirty="0">
              <a:solidFill>
                <a:schemeClr val="bg1"/>
              </a:solidFill>
              <a:latin typeface="Abadi MT Condensed Light" panose="020B0306030101010103" pitchFamily="34" charset="77"/>
            </a:endParaRPr>
          </a:p>
        </p:txBody>
      </p:sp>
      <p:pic>
        <p:nvPicPr>
          <p:cNvPr id="4" name="Picture 3">
            <a:extLst>
              <a:ext uri="{FF2B5EF4-FFF2-40B4-BE49-F238E27FC236}">
                <a16:creationId xmlns:a16="http://schemas.microsoft.com/office/drawing/2014/main" id="{C0580BD2-9B2B-D339-61B4-6F9F36C3F75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45"/>
                    </a14:imgEffect>
                    <a14:imgEffect>
                      <a14:saturation sat="208000"/>
                    </a14:imgEffect>
                  </a14:imgLayer>
                </a14:imgProps>
              </a:ext>
            </a:extLst>
          </a:blip>
          <a:srcRect l="35677" t="32196" r="35134" b="30339"/>
          <a:stretch/>
        </p:blipFill>
        <p:spPr>
          <a:xfrm>
            <a:off x="4382380" y="2298973"/>
            <a:ext cx="463970" cy="396300"/>
          </a:xfrm>
          <a:prstGeom prst="rect">
            <a:avLst/>
          </a:prstGeom>
          <a:noFill/>
        </p:spPr>
      </p:pic>
      <p:sp>
        <p:nvSpPr>
          <p:cNvPr id="5" name="Google Shape;276;p26">
            <a:extLst>
              <a:ext uri="{FF2B5EF4-FFF2-40B4-BE49-F238E27FC236}">
                <a16:creationId xmlns:a16="http://schemas.microsoft.com/office/drawing/2014/main" id="{1D2C125D-1DE1-477A-FCC7-7FE4F0EB685E}"/>
              </a:ext>
            </a:extLst>
          </p:cNvPr>
          <p:cNvSpPr txBox="1">
            <a:spLocks/>
          </p:cNvSpPr>
          <p:nvPr/>
        </p:nvSpPr>
        <p:spPr>
          <a:xfrm>
            <a:off x="5369633" y="429234"/>
            <a:ext cx="2361062" cy="396300"/>
          </a:xfrm>
          <a:prstGeom prst="rect">
            <a:avLst/>
          </a:prstGeom>
          <a:solidFill>
            <a:schemeClr val="tx1"/>
          </a:solid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400" dirty="0">
                <a:solidFill>
                  <a:schemeClr val="tx2">
                    <a:lumMod val="10000"/>
                  </a:schemeClr>
                </a:solidFill>
                <a:latin typeface="Abadi MT Condensed Light" panose="020B0306030101010103" pitchFamily="34" charset="77"/>
              </a:rPr>
              <a:t>     UTC ACTIVITIES</a:t>
            </a:r>
          </a:p>
        </p:txBody>
      </p:sp>
    </p:spTree>
    <p:extLst>
      <p:ext uri="{BB962C8B-B14F-4D97-AF65-F5344CB8AC3E}">
        <p14:creationId xmlns:p14="http://schemas.microsoft.com/office/powerpoint/2010/main" val="32220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Google Shape;276;p26">
            <a:extLst>
              <a:ext uri="{FF2B5EF4-FFF2-40B4-BE49-F238E27FC236}">
                <a16:creationId xmlns:a16="http://schemas.microsoft.com/office/drawing/2014/main" id="{FC9D27BC-8CCB-8340-B444-94A02CA7EDF9}"/>
              </a:ext>
            </a:extLst>
          </p:cNvPr>
          <p:cNvSpPr txBox="1">
            <a:spLocks/>
          </p:cNvSpPr>
          <p:nvPr/>
        </p:nvSpPr>
        <p:spPr>
          <a:xfrm>
            <a:off x="807462" y="1089243"/>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400">
                <a:solidFill>
                  <a:schemeClr val="tx1"/>
                </a:solidFill>
                <a:latin typeface="Abadi MT Condensed Light" panose="020B0306030101010103" pitchFamily="34" charset="77"/>
              </a:rPr>
              <a:t>Different sessions for different purposes</a:t>
            </a:r>
            <a:endParaRPr lang="fr-FR" sz="2400" dirty="0">
              <a:solidFill>
                <a:schemeClr val="tx1"/>
              </a:solidFill>
              <a:latin typeface="Abadi MT Condensed Light" panose="020B0306030101010103" pitchFamily="34" charset="77"/>
            </a:endParaRPr>
          </a:p>
        </p:txBody>
      </p:sp>
      <p:sp>
        <p:nvSpPr>
          <p:cNvPr id="5" name="Content Placeholder 2">
            <a:extLst>
              <a:ext uri="{FF2B5EF4-FFF2-40B4-BE49-F238E27FC236}">
                <a16:creationId xmlns:a16="http://schemas.microsoft.com/office/drawing/2014/main" id="{24E0F30D-8D10-2247-921E-3EFCCE8DBB64}"/>
              </a:ext>
            </a:extLst>
          </p:cNvPr>
          <p:cNvSpPr txBox="1">
            <a:spLocks/>
          </p:cNvSpPr>
          <p:nvPr/>
        </p:nvSpPr>
        <p:spPr>
          <a:xfrm>
            <a:off x="807462" y="1089243"/>
            <a:ext cx="7529076" cy="318897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buFont typeface="Open Sans Light"/>
              <a:buNone/>
            </a:pPr>
            <a:r>
              <a:rPr lang="en-US" sz="1900" dirty="0">
                <a:latin typeface="Abadi MT Condensed Light" panose="020B0306030101010103" pitchFamily="34" charset="77"/>
              </a:rPr>
              <a:t>UTCs should be designed as platform to </a:t>
            </a:r>
            <a:r>
              <a:rPr lang="en-US" sz="1900" b="1" dirty="0">
                <a:latin typeface="Abadi MT Condensed Light" panose="020B0306030101010103" pitchFamily="34" charset="77"/>
              </a:rPr>
              <a:t>build consensus for action</a:t>
            </a:r>
            <a:r>
              <a:rPr lang="en-US" sz="1900" dirty="0">
                <a:latin typeface="Abadi MT Condensed Light" panose="020B0306030101010103" pitchFamily="34" charset="77"/>
              </a:rPr>
              <a:t> between partners engaged in the implementation of the New Urban Agenda and proposing solutions to urban futures. They should include in particular:</a:t>
            </a:r>
            <a:endParaRPr lang="en-KE" sz="1900" dirty="0">
              <a:latin typeface="Abadi MT Condensed Light" panose="020B0306030101010103" pitchFamily="34" charset="77"/>
            </a:endParaRPr>
          </a:p>
          <a:p>
            <a:pPr lvl="1"/>
            <a:r>
              <a:rPr lang="en-US" sz="1900" u="sng" dirty="0">
                <a:latin typeface="Abadi MT Condensed Light" panose="020B0306030101010103" pitchFamily="34" charset="77"/>
              </a:rPr>
              <a:t>Urban Thinkers Sessions</a:t>
            </a:r>
            <a:r>
              <a:rPr lang="en-US" sz="1900" dirty="0">
                <a:latin typeface="Abadi MT Condensed Light" panose="020B0306030101010103" pitchFamily="34" charset="77"/>
              </a:rPr>
              <a:t> to exchange on critical areas of action.</a:t>
            </a:r>
            <a:endParaRPr lang="en-KE" sz="1900" dirty="0">
              <a:latin typeface="Abadi MT Condensed Light" panose="020B0306030101010103" pitchFamily="34" charset="77"/>
            </a:endParaRPr>
          </a:p>
          <a:p>
            <a:pPr lvl="1"/>
            <a:r>
              <a:rPr lang="en-US" sz="1900" u="sng" dirty="0">
                <a:latin typeface="Abadi MT Condensed Light" panose="020B0306030101010103" pitchFamily="34" charset="77"/>
              </a:rPr>
              <a:t>Urban Labs</a:t>
            </a:r>
            <a:r>
              <a:rPr lang="en-US" sz="1900" dirty="0">
                <a:latin typeface="Abadi MT Condensed Light" panose="020B0306030101010103" pitchFamily="34" charset="77"/>
              </a:rPr>
              <a:t> to present and discuss new ideas, concepts, legislations, tools and solutions.</a:t>
            </a:r>
          </a:p>
          <a:p>
            <a:pPr lvl="1"/>
            <a:r>
              <a:rPr lang="en-US" sz="1900" u="sng" dirty="0">
                <a:latin typeface="Abadi MT Condensed Light" panose="020B0306030101010103" pitchFamily="34" charset="77"/>
              </a:rPr>
              <a:t>Roundtables</a:t>
            </a:r>
            <a:r>
              <a:rPr lang="en-US" sz="1900" dirty="0">
                <a:latin typeface="Abadi MT Condensed Light" panose="020B0306030101010103" pitchFamily="34" charset="77"/>
              </a:rPr>
              <a:t> for debate, across the board exchange and agreements on action areas, commitments, action plans and road map.</a:t>
            </a:r>
          </a:p>
        </p:txBody>
      </p:sp>
      <p:sp>
        <p:nvSpPr>
          <p:cNvPr id="2" name="Google Shape;276;p26">
            <a:extLst>
              <a:ext uri="{FF2B5EF4-FFF2-40B4-BE49-F238E27FC236}">
                <a16:creationId xmlns:a16="http://schemas.microsoft.com/office/drawing/2014/main" id="{D1E61683-D03A-2918-A0CC-D9B0B4FB3831}"/>
              </a:ext>
            </a:extLst>
          </p:cNvPr>
          <p:cNvSpPr txBox="1">
            <a:spLocks/>
          </p:cNvSpPr>
          <p:nvPr/>
        </p:nvSpPr>
        <p:spPr>
          <a:xfrm>
            <a:off x="807462" y="667137"/>
            <a:ext cx="3170416" cy="396300"/>
          </a:xfrm>
          <a:prstGeom prst="rect">
            <a:avLst/>
          </a:prstGeom>
          <a:solidFill>
            <a:schemeClr val="tx1"/>
          </a:solid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400" dirty="0">
                <a:solidFill>
                  <a:schemeClr val="tx2">
                    <a:lumMod val="10000"/>
                  </a:schemeClr>
                </a:solidFill>
                <a:latin typeface="Abadi MT Condensed Light" panose="020B0306030101010103" pitchFamily="34" charset="77"/>
              </a:rPr>
              <a:t>UTC SESSIONS </a:t>
            </a:r>
          </a:p>
        </p:txBody>
      </p:sp>
    </p:spTree>
    <p:extLst>
      <p:ext uri="{BB962C8B-B14F-4D97-AF65-F5344CB8AC3E}">
        <p14:creationId xmlns:p14="http://schemas.microsoft.com/office/powerpoint/2010/main" val="334651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Google Shape;276;p26">
            <a:extLst>
              <a:ext uri="{FF2B5EF4-FFF2-40B4-BE49-F238E27FC236}">
                <a16:creationId xmlns:a16="http://schemas.microsoft.com/office/drawing/2014/main" id="{FC9D27BC-8CCB-8340-B444-94A02CA7EDF9}"/>
              </a:ext>
            </a:extLst>
          </p:cNvPr>
          <p:cNvSpPr txBox="1">
            <a:spLocks/>
          </p:cNvSpPr>
          <p:nvPr/>
        </p:nvSpPr>
        <p:spPr>
          <a:xfrm>
            <a:off x="818095" y="1472015"/>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400">
                <a:solidFill>
                  <a:schemeClr val="bg1"/>
                </a:solidFill>
                <a:latin typeface="Abadi MT Condensed Light" panose="020B0306030101010103" pitchFamily="34" charset="77"/>
              </a:rPr>
              <a:t>Think of an event for all participants to engage the general public to advocate on a particular issue and take action.</a:t>
            </a:r>
            <a:endParaRPr lang="fr-FR" sz="2400" dirty="0">
              <a:solidFill>
                <a:schemeClr val="bg1"/>
              </a:solidFill>
              <a:latin typeface="Abadi MT Condensed Light" panose="020B0306030101010103" pitchFamily="34" charset="77"/>
            </a:endParaRPr>
          </a:p>
          <a:p>
            <a:pPr algn="l"/>
            <a:endParaRPr lang="fr-FR" sz="2400" dirty="0">
              <a:solidFill>
                <a:schemeClr val="tx1"/>
              </a:solidFill>
              <a:latin typeface="Abadi MT Condensed Light" panose="020B0306030101010103" pitchFamily="34" charset="77"/>
            </a:endParaRPr>
          </a:p>
        </p:txBody>
      </p:sp>
      <p:sp>
        <p:nvSpPr>
          <p:cNvPr id="14" name="Google Shape;77;p16">
            <a:extLst>
              <a:ext uri="{FF2B5EF4-FFF2-40B4-BE49-F238E27FC236}">
                <a16:creationId xmlns:a16="http://schemas.microsoft.com/office/drawing/2014/main" id="{B5927538-759B-2D43-89A2-D56A709C9528}"/>
              </a:ext>
            </a:extLst>
          </p:cNvPr>
          <p:cNvSpPr txBox="1">
            <a:spLocks/>
          </p:cNvSpPr>
          <p:nvPr/>
        </p:nvSpPr>
        <p:spPr>
          <a:xfrm>
            <a:off x="818095" y="718788"/>
            <a:ext cx="3643069" cy="649354"/>
          </a:xfrm>
          <a:prstGeom prst="rect">
            <a:avLst/>
          </a:prstGeom>
          <a:noFill/>
          <a:ln>
            <a:noFill/>
          </a:ln>
          <a:effectLst>
            <a:innerShdw blurRad="63500" dist="1754188" dir="13500000">
              <a:prstClr val="black">
                <a:alpha val="42000"/>
              </a:prstClr>
            </a:innerShdw>
            <a:reflection blurRad="6350" stA="52000" endA="300" endPos="35000" dir="5400000" sy="-100000" algn="bl" rotWithShape="0"/>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pPr algn="l"/>
            <a:r>
              <a:rPr lang="fr-FR" sz="2800" dirty="0">
                <a:ln w="0"/>
                <a:solidFill>
                  <a:schemeClr val="tx2">
                    <a:lumMod val="10000"/>
                  </a:schemeClr>
                </a:solidFill>
                <a:effectLst>
                  <a:outerShdw blurRad="50800" dist="38100" algn="l" rotWithShape="0">
                    <a:prstClr val="black">
                      <a:alpha val="40000"/>
                    </a:prstClr>
                  </a:outerShdw>
                </a:effectLst>
                <a:latin typeface="Abadi MT Condensed Light" panose="020B0306030101010103" pitchFamily="34" charset="77"/>
              </a:rPr>
              <a:t>ACTION DAY</a:t>
            </a:r>
            <a:endParaRPr lang="fr-FR" sz="2000" dirty="0">
              <a:solidFill>
                <a:schemeClr val="tx2">
                  <a:lumMod val="10000"/>
                </a:schemeClr>
              </a:solidFill>
              <a:effectLst>
                <a:outerShdw blurRad="50800" dist="38100" algn="l" rotWithShape="0">
                  <a:prstClr val="black">
                    <a:alpha val="40000"/>
                  </a:prstClr>
                </a:outerShdw>
              </a:effectLst>
            </a:endParaRPr>
          </a:p>
        </p:txBody>
      </p:sp>
      <p:sp>
        <p:nvSpPr>
          <p:cNvPr id="6" name="Content Placeholder 2">
            <a:extLst>
              <a:ext uri="{FF2B5EF4-FFF2-40B4-BE49-F238E27FC236}">
                <a16:creationId xmlns:a16="http://schemas.microsoft.com/office/drawing/2014/main" id="{0739EECF-62B4-6E47-8C1D-36A5634E1E3D}"/>
              </a:ext>
            </a:extLst>
          </p:cNvPr>
          <p:cNvSpPr txBox="1">
            <a:spLocks/>
          </p:cNvSpPr>
          <p:nvPr/>
        </p:nvSpPr>
        <p:spPr>
          <a:xfrm>
            <a:off x="818095" y="1868315"/>
            <a:ext cx="7507810" cy="3188970"/>
          </a:xfrm>
          <a:prstGeom prst="rect">
            <a:avLst/>
          </a:prstGeom>
          <a:noFill/>
          <a:ln>
            <a:noFill/>
          </a:ln>
        </p:spPr>
        <p:txBody>
          <a:bodyPr spcFirstLastPara="1" wrap="square" lIns="0" tIns="0" rIns="0" bIns="0" anchor="t" anchorCtr="0">
            <a:normAutofit fontScale="77500" lnSpcReduction="20000"/>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buFont typeface="Open Sans Light"/>
              <a:buNone/>
            </a:pPr>
            <a:r>
              <a:rPr lang="en-KE" sz="2300" b="1" dirty="0">
                <a:latin typeface="Abadi MT Condensed Light" panose="020B0306030101010103" pitchFamily="34" charset="77"/>
              </a:rPr>
              <a:t>Examples</a:t>
            </a:r>
            <a:r>
              <a:rPr lang="en-KE" sz="2300" b="1">
                <a:latin typeface="Abadi MT Condensed Light" panose="020B0306030101010103" pitchFamily="34" charset="77"/>
              </a:rPr>
              <a:t>: </a:t>
            </a:r>
            <a:endParaRPr lang="en-KE" sz="2300" b="1" dirty="0">
              <a:latin typeface="Abadi MT Condensed Light" panose="020B0306030101010103" pitchFamily="34" charset="77"/>
            </a:endParaRPr>
          </a:p>
          <a:p>
            <a:pPr lvl="1"/>
            <a:r>
              <a:rPr lang="en-KE" sz="2300" dirty="0">
                <a:latin typeface="Abadi MT Condensed Light" panose="020B0306030101010103" pitchFamily="34" charset="77"/>
              </a:rPr>
              <a:t>Your UTC is about public space. Your action Day can be a moment in the city to gather people and organize an exercise of tactical urbanism with children. You will take pictures and promote the action on social media using </a:t>
            </a:r>
            <a:r>
              <a:rPr lang="en-KE" sz="2300" u="sng" dirty="0">
                <a:latin typeface="Abadi MT Condensed Light" panose="020B0306030101010103" pitchFamily="34" charset="77"/>
              </a:rPr>
              <a:t>#</a:t>
            </a:r>
            <a:r>
              <a:rPr lang="fr-FR" sz="2300" u="sng" dirty="0" err="1">
                <a:latin typeface="Abadi MT Condensed Light" panose="020B0306030101010103" pitchFamily="34" charset="77"/>
              </a:rPr>
              <a:t>UrbanThinker</a:t>
            </a:r>
            <a:r>
              <a:rPr lang="en-KE" sz="2300" u="sng" dirty="0">
                <a:latin typeface="Abadi MT Condensed Light" panose="020B0306030101010103" pitchFamily="34" charset="77"/>
              </a:rPr>
              <a:t>s</a:t>
            </a:r>
          </a:p>
          <a:p>
            <a:pPr lvl="1"/>
            <a:r>
              <a:rPr lang="en-KE" sz="2300" dirty="0">
                <a:latin typeface="Abadi MT Condensed Light" panose="020B0306030101010103" pitchFamily="34" charset="77"/>
              </a:rPr>
              <a:t>Your UTC is about safety. Your action day may consist in distributing promotional items (using the hand symbol of the City We Need) explaining the importance of safety, with random interviews in communities to get their feedback.</a:t>
            </a:r>
          </a:p>
          <a:p>
            <a:pPr lvl="1"/>
            <a:r>
              <a:rPr lang="en-KE" sz="2300" dirty="0">
                <a:latin typeface="Abadi MT Condensed Light" panose="020B0306030101010103" pitchFamily="34" charset="77"/>
              </a:rPr>
              <a:t>Your UTC is about food security. Your action day will consist in organizing an open food buffet with local items produced by communities.</a:t>
            </a:r>
          </a:p>
          <a:p>
            <a:pPr lvl="1"/>
            <a:r>
              <a:rPr lang="en-KE" sz="2300" dirty="0">
                <a:latin typeface="Abadi MT Condensed Light" panose="020B0306030101010103" pitchFamily="34" charset="77"/>
              </a:rPr>
              <a:t>Etc.</a:t>
            </a:r>
          </a:p>
          <a:p>
            <a:endParaRPr lang="en-KE" b="1" dirty="0"/>
          </a:p>
          <a:p>
            <a:endParaRPr lang="en-KE" b="1" dirty="0"/>
          </a:p>
        </p:txBody>
      </p:sp>
      <p:sp>
        <p:nvSpPr>
          <p:cNvPr id="2" name="Google Shape;491;p41">
            <a:extLst>
              <a:ext uri="{FF2B5EF4-FFF2-40B4-BE49-F238E27FC236}">
                <a16:creationId xmlns:a16="http://schemas.microsoft.com/office/drawing/2014/main" id="{E70D0A5B-60B4-5978-649F-02673C50B4D9}"/>
              </a:ext>
            </a:extLst>
          </p:cNvPr>
          <p:cNvSpPr/>
          <p:nvPr/>
        </p:nvSpPr>
        <p:spPr>
          <a:xfrm>
            <a:off x="7730836" y="726621"/>
            <a:ext cx="465721" cy="46230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64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Google Shape;276;p26">
            <a:extLst>
              <a:ext uri="{FF2B5EF4-FFF2-40B4-BE49-F238E27FC236}">
                <a16:creationId xmlns:a16="http://schemas.microsoft.com/office/drawing/2014/main" id="{FC9D27BC-8CCB-8340-B444-94A02CA7EDF9}"/>
              </a:ext>
            </a:extLst>
          </p:cNvPr>
          <p:cNvSpPr txBox="1">
            <a:spLocks/>
          </p:cNvSpPr>
          <p:nvPr/>
        </p:nvSpPr>
        <p:spPr>
          <a:xfrm>
            <a:off x="818095" y="1472015"/>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400">
                <a:solidFill>
                  <a:schemeClr val="bg1"/>
                </a:solidFill>
                <a:latin typeface="Abadi MT Condensed Light" panose="020B0306030101010103" pitchFamily="34" charset="77"/>
              </a:rPr>
              <a:t>Think of an event for all participants to engage the general public to advocate on a particular issue and take action.</a:t>
            </a:r>
            <a:endParaRPr lang="fr-FR" sz="2400" dirty="0">
              <a:solidFill>
                <a:schemeClr val="bg1"/>
              </a:solidFill>
              <a:latin typeface="Abadi MT Condensed Light" panose="020B0306030101010103" pitchFamily="34" charset="77"/>
            </a:endParaRPr>
          </a:p>
          <a:p>
            <a:pPr algn="l"/>
            <a:endParaRPr lang="fr-FR" sz="2400" dirty="0">
              <a:solidFill>
                <a:schemeClr val="bg1"/>
              </a:solidFill>
              <a:latin typeface="Abadi MT Condensed Light" panose="020B0306030101010103" pitchFamily="34" charset="77"/>
            </a:endParaRPr>
          </a:p>
        </p:txBody>
      </p:sp>
      <p:sp>
        <p:nvSpPr>
          <p:cNvPr id="14" name="Google Shape;77;p16">
            <a:extLst>
              <a:ext uri="{FF2B5EF4-FFF2-40B4-BE49-F238E27FC236}">
                <a16:creationId xmlns:a16="http://schemas.microsoft.com/office/drawing/2014/main" id="{B5927538-759B-2D43-89A2-D56A709C9528}"/>
              </a:ext>
            </a:extLst>
          </p:cNvPr>
          <p:cNvSpPr txBox="1">
            <a:spLocks/>
          </p:cNvSpPr>
          <p:nvPr/>
        </p:nvSpPr>
        <p:spPr>
          <a:xfrm>
            <a:off x="818095" y="625264"/>
            <a:ext cx="7215600" cy="649354"/>
          </a:xfrm>
          <a:prstGeom prst="rect">
            <a:avLst/>
          </a:prstGeom>
          <a:noFill/>
          <a:ln>
            <a:noFill/>
          </a:ln>
          <a:effectLst>
            <a:innerShdw blurRad="63500" dist="1754188" dir="13500000">
              <a:prstClr val="black">
                <a:alpha val="42000"/>
              </a:prstClr>
            </a:innerShdw>
            <a:reflection blurRad="6350" stA="52000" endA="300" endPos="35000" dir="5400000" sy="-100000" algn="bl" rotWithShape="0"/>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pPr algn="l"/>
            <a:r>
              <a:rPr lang="fr-FR" sz="2800" dirty="0">
                <a:ln w="0"/>
                <a:solidFill>
                  <a:schemeClr val="tx2">
                    <a:lumMod val="10000"/>
                  </a:schemeClr>
                </a:solidFill>
                <a:effectLst>
                  <a:outerShdw blurRad="50800" dist="38100" algn="l" rotWithShape="0">
                    <a:prstClr val="black">
                      <a:alpha val="40000"/>
                    </a:prstClr>
                  </a:outerShdw>
                </a:effectLst>
                <a:latin typeface="Abadi MT Condensed Light" panose="020B0306030101010103" pitchFamily="34" charset="77"/>
              </a:rPr>
              <a:t>URBAN CINEMA</a:t>
            </a:r>
            <a:endParaRPr lang="fr-FR" sz="2000" dirty="0">
              <a:solidFill>
                <a:schemeClr val="tx2">
                  <a:lumMod val="10000"/>
                </a:schemeClr>
              </a:solidFill>
              <a:effectLst>
                <a:outerShdw blurRad="50800" dist="38100" algn="l" rotWithShape="0">
                  <a:prstClr val="black">
                    <a:alpha val="40000"/>
                  </a:prstClr>
                </a:outerShdw>
              </a:effectLst>
            </a:endParaRPr>
          </a:p>
        </p:txBody>
      </p:sp>
      <p:sp>
        <p:nvSpPr>
          <p:cNvPr id="6" name="Content Placeholder 2">
            <a:extLst>
              <a:ext uri="{FF2B5EF4-FFF2-40B4-BE49-F238E27FC236}">
                <a16:creationId xmlns:a16="http://schemas.microsoft.com/office/drawing/2014/main" id="{0739EECF-62B4-6E47-8C1D-36A5634E1E3D}"/>
              </a:ext>
            </a:extLst>
          </p:cNvPr>
          <p:cNvSpPr txBox="1">
            <a:spLocks/>
          </p:cNvSpPr>
          <p:nvPr/>
        </p:nvSpPr>
        <p:spPr>
          <a:xfrm>
            <a:off x="818095" y="1954530"/>
            <a:ext cx="7722485" cy="318897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558800" lvl="1" indent="0">
              <a:buNone/>
            </a:pPr>
            <a:r>
              <a:rPr lang="en-US" sz="2300" dirty="0">
                <a:latin typeface="Abadi MT Condensed Light" panose="020B0306030101010103" pitchFamily="34" charset="77"/>
              </a:rPr>
              <a:t>Include a few movies and documentaries in the UTC related to:</a:t>
            </a:r>
          </a:p>
          <a:p>
            <a:pPr lvl="1"/>
            <a:r>
              <a:rPr lang="en-US" sz="2300" dirty="0">
                <a:latin typeface="Abadi MT Condensed Light" panose="020B0306030101010103" pitchFamily="34" charset="77"/>
              </a:rPr>
              <a:t>The topic of your UTC</a:t>
            </a:r>
          </a:p>
          <a:p>
            <a:pPr lvl="1"/>
            <a:r>
              <a:rPr lang="en-US" sz="2300" dirty="0">
                <a:latin typeface="Abadi MT Condensed Light" panose="020B0306030101010103" pitchFamily="34" charset="77"/>
              </a:rPr>
              <a:t>Specific projets, initiatives and good practices</a:t>
            </a:r>
          </a:p>
          <a:p>
            <a:pPr lvl="1"/>
            <a:r>
              <a:rPr lang="en-US" sz="2300" dirty="0">
                <a:latin typeface="Abadi MT Condensed Light" panose="020B0306030101010103" pitchFamily="34" charset="77"/>
              </a:rPr>
              <a:t>Follow screening by short debates to engage participants</a:t>
            </a:r>
          </a:p>
          <a:p>
            <a:pPr lvl="1"/>
            <a:endParaRPr lang="en-US" sz="2300" dirty="0">
              <a:latin typeface="Abadi MT Condensed Light" panose="020B0306030101010103" pitchFamily="34" charset="77"/>
            </a:endParaRPr>
          </a:p>
          <a:p>
            <a:pPr lvl="1"/>
            <a:endParaRPr lang="en-KE" sz="2300" dirty="0">
              <a:latin typeface="Abadi MT Condensed Light" panose="020B0306030101010103" pitchFamily="34" charset="77"/>
            </a:endParaRPr>
          </a:p>
          <a:p>
            <a:endParaRPr lang="en-KE" b="1" dirty="0"/>
          </a:p>
          <a:p>
            <a:endParaRPr lang="en-KE" b="1" dirty="0"/>
          </a:p>
        </p:txBody>
      </p:sp>
      <p:pic>
        <p:nvPicPr>
          <p:cNvPr id="2" name="Picture 1">
            <a:extLst>
              <a:ext uri="{FF2B5EF4-FFF2-40B4-BE49-F238E27FC236}">
                <a16:creationId xmlns:a16="http://schemas.microsoft.com/office/drawing/2014/main" id="{778E0C0C-4E2B-1082-CC25-0D4A1B76313A}"/>
              </a:ext>
            </a:extLst>
          </p:cNvPr>
          <p:cNvPicPr>
            <a:picLocks noChangeAspect="1"/>
          </p:cNvPicPr>
          <p:nvPr/>
        </p:nvPicPr>
        <p:blipFill rotWithShape="1">
          <a:blip r:embed="rId3"/>
          <a:srcRect l="35677" t="32196" r="35134" b="30339"/>
          <a:stretch/>
        </p:blipFill>
        <p:spPr>
          <a:xfrm>
            <a:off x="7861935" y="751791"/>
            <a:ext cx="463970" cy="396300"/>
          </a:xfrm>
          <a:prstGeom prst="rect">
            <a:avLst/>
          </a:prstGeom>
        </p:spPr>
      </p:pic>
    </p:spTree>
    <p:extLst>
      <p:ext uri="{BB962C8B-B14F-4D97-AF65-F5344CB8AC3E}">
        <p14:creationId xmlns:p14="http://schemas.microsoft.com/office/powerpoint/2010/main" val="306404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3" name="Google Shape;276;p26">
            <a:extLst>
              <a:ext uri="{FF2B5EF4-FFF2-40B4-BE49-F238E27FC236}">
                <a16:creationId xmlns:a16="http://schemas.microsoft.com/office/drawing/2014/main" id="{FC9D27BC-8CCB-8340-B444-94A02CA7EDF9}"/>
              </a:ext>
            </a:extLst>
          </p:cNvPr>
          <p:cNvSpPr txBox="1">
            <a:spLocks/>
          </p:cNvSpPr>
          <p:nvPr/>
        </p:nvSpPr>
        <p:spPr>
          <a:xfrm>
            <a:off x="818095" y="1472015"/>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en-KE" sz="2400">
                <a:solidFill>
                  <a:schemeClr val="bg1"/>
                </a:solidFill>
                <a:latin typeface="Abadi MT Condensed Light" panose="020B0306030101010103" pitchFamily="34" charset="77"/>
              </a:rPr>
              <a:t>Think of an event for all participants to engage the general public to advocate on a particular issue and take action.</a:t>
            </a:r>
            <a:endParaRPr lang="fr-FR" sz="2400" dirty="0">
              <a:solidFill>
                <a:schemeClr val="bg1"/>
              </a:solidFill>
              <a:latin typeface="Abadi MT Condensed Light" panose="020B0306030101010103" pitchFamily="34" charset="77"/>
            </a:endParaRPr>
          </a:p>
          <a:p>
            <a:pPr algn="l"/>
            <a:endParaRPr lang="fr-FR" sz="2400" dirty="0">
              <a:solidFill>
                <a:schemeClr val="bg1"/>
              </a:solidFill>
              <a:latin typeface="Abadi MT Condensed Light" panose="020B0306030101010103" pitchFamily="34" charset="77"/>
            </a:endParaRPr>
          </a:p>
        </p:txBody>
      </p:sp>
      <p:sp>
        <p:nvSpPr>
          <p:cNvPr id="14" name="Google Shape;77;p16">
            <a:extLst>
              <a:ext uri="{FF2B5EF4-FFF2-40B4-BE49-F238E27FC236}">
                <a16:creationId xmlns:a16="http://schemas.microsoft.com/office/drawing/2014/main" id="{B5927538-759B-2D43-89A2-D56A709C9528}"/>
              </a:ext>
            </a:extLst>
          </p:cNvPr>
          <p:cNvSpPr txBox="1">
            <a:spLocks/>
          </p:cNvSpPr>
          <p:nvPr/>
        </p:nvSpPr>
        <p:spPr>
          <a:xfrm>
            <a:off x="818095" y="644325"/>
            <a:ext cx="7215600" cy="649354"/>
          </a:xfrm>
          <a:prstGeom prst="rect">
            <a:avLst/>
          </a:prstGeom>
          <a:noFill/>
          <a:ln>
            <a:noFill/>
          </a:ln>
          <a:effectLst>
            <a:innerShdw blurRad="63500" dist="1754188" dir="13500000">
              <a:prstClr val="black">
                <a:alpha val="42000"/>
              </a:prstClr>
            </a:innerShdw>
            <a:reflection blurRad="6350" stA="52000" endA="300" endPos="35000" dir="5400000" sy="-100000" algn="bl" rotWithShape="0"/>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pPr algn="l"/>
            <a:r>
              <a:rPr lang="fr-FR" sz="2800" dirty="0">
                <a:ln w="0"/>
                <a:solidFill>
                  <a:schemeClr val="tx2">
                    <a:lumMod val="10000"/>
                  </a:schemeClr>
                </a:solidFill>
                <a:effectLst>
                  <a:outerShdw blurRad="50800" dist="38100" algn="l" rotWithShape="0">
                    <a:prstClr val="black">
                      <a:alpha val="40000"/>
                    </a:prstClr>
                  </a:outerShdw>
                </a:effectLst>
                <a:latin typeface="Abadi MT Condensed Light" panose="020B0306030101010103" pitchFamily="34" charset="77"/>
              </a:rPr>
              <a:t>URBAN JOURNALISM ACADEMY WORKSHOP</a:t>
            </a:r>
            <a:endParaRPr lang="fr-FR" sz="2000" dirty="0">
              <a:solidFill>
                <a:schemeClr val="tx2">
                  <a:lumMod val="10000"/>
                </a:schemeClr>
              </a:solidFill>
              <a:effectLst>
                <a:outerShdw blurRad="50800" dist="38100" algn="l" rotWithShape="0">
                  <a:prstClr val="black">
                    <a:alpha val="40000"/>
                  </a:prstClr>
                </a:outerShdw>
              </a:effectLst>
            </a:endParaRPr>
          </a:p>
        </p:txBody>
      </p:sp>
      <p:sp>
        <p:nvSpPr>
          <p:cNvPr id="6" name="Content Placeholder 2">
            <a:extLst>
              <a:ext uri="{FF2B5EF4-FFF2-40B4-BE49-F238E27FC236}">
                <a16:creationId xmlns:a16="http://schemas.microsoft.com/office/drawing/2014/main" id="{0739EECF-62B4-6E47-8C1D-36A5634E1E3D}"/>
              </a:ext>
            </a:extLst>
          </p:cNvPr>
          <p:cNvSpPr txBox="1">
            <a:spLocks/>
          </p:cNvSpPr>
          <p:nvPr/>
        </p:nvSpPr>
        <p:spPr>
          <a:xfrm>
            <a:off x="473038" y="1795682"/>
            <a:ext cx="7722485" cy="318897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558800" lvl="1" indent="0">
              <a:buNone/>
            </a:pPr>
            <a:r>
              <a:rPr lang="en-US" sz="2300" dirty="0">
                <a:latin typeface="Abadi MT Condensed Light" panose="020B0306030101010103" pitchFamily="34" charset="77"/>
              </a:rPr>
              <a:t>Invite journalists to your UTC to brief them on:</a:t>
            </a:r>
          </a:p>
          <a:p>
            <a:pPr lvl="1"/>
            <a:r>
              <a:rPr lang="en-US" sz="2300" dirty="0">
                <a:latin typeface="Abadi MT Condensed Light" panose="020B0306030101010103" pitchFamily="34" charset="77"/>
              </a:rPr>
              <a:t>The topic of your UTC: have invited experts and speakers explain to them the importance of the topic</a:t>
            </a:r>
          </a:p>
          <a:p>
            <a:pPr lvl="1"/>
            <a:r>
              <a:rPr lang="en-US" sz="2300" dirty="0">
                <a:latin typeface="Abadi MT Condensed Light" panose="020B0306030101010103" pitchFamily="34" charset="77"/>
              </a:rPr>
              <a:t>Specific projets, initiatives and good practices that they could promote </a:t>
            </a:r>
          </a:p>
          <a:p>
            <a:pPr lvl="1"/>
            <a:r>
              <a:rPr lang="en-US" sz="2300" dirty="0">
                <a:latin typeface="Abadi MT Condensed Light" panose="020B0306030101010103" pitchFamily="34" charset="77"/>
              </a:rPr>
              <a:t>Suggest to follow-up with them by sending more information on the topic and specific people to interview.</a:t>
            </a:r>
          </a:p>
          <a:p>
            <a:pPr lvl="1"/>
            <a:endParaRPr lang="en-US" sz="2300" dirty="0">
              <a:latin typeface="Abadi MT Condensed Light" panose="020B0306030101010103" pitchFamily="34" charset="77"/>
            </a:endParaRPr>
          </a:p>
          <a:p>
            <a:pPr lvl="1"/>
            <a:endParaRPr lang="en-US" sz="2300" dirty="0">
              <a:latin typeface="Abadi MT Condensed Light" panose="020B0306030101010103" pitchFamily="34" charset="77"/>
            </a:endParaRPr>
          </a:p>
          <a:p>
            <a:pPr lvl="1"/>
            <a:endParaRPr lang="en-KE" sz="2300" dirty="0">
              <a:latin typeface="Abadi MT Condensed Light" panose="020B0306030101010103" pitchFamily="34" charset="77"/>
            </a:endParaRPr>
          </a:p>
          <a:p>
            <a:endParaRPr lang="en-KE" b="1" dirty="0"/>
          </a:p>
          <a:p>
            <a:endParaRPr lang="en-KE" b="1" dirty="0"/>
          </a:p>
        </p:txBody>
      </p:sp>
      <p:pic>
        <p:nvPicPr>
          <p:cNvPr id="7" name="Picture 6">
            <a:extLst>
              <a:ext uri="{FF2B5EF4-FFF2-40B4-BE49-F238E27FC236}">
                <a16:creationId xmlns:a16="http://schemas.microsoft.com/office/drawing/2014/main" id="{ED252BFA-D232-2D1F-8932-14C6573D60F9}"/>
              </a:ext>
            </a:extLst>
          </p:cNvPr>
          <p:cNvPicPr>
            <a:picLocks noChangeAspect="1"/>
          </p:cNvPicPr>
          <p:nvPr/>
        </p:nvPicPr>
        <p:blipFill>
          <a:blip r:embed="rId3"/>
          <a:stretch>
            <a:fillRect/>
          </a:stretch>
        </p:blipFill>
        <p:spPr>
          <a:xfrm>
            <a:off x="7630868" y="724909"/>
            <a:ext cx="564655" cy="649354"/>
          </a:xfrm>
          <a:prstGeom prst="rect">
            <a:avLst/>
          </a:prstGeom>
        </p:spPr>
      </p:pic>
    </p:spTree>
    <p:extLst>
      <p:ext uri="{BB962C8B-B14F-4D97-AF65-F5344CB8AC3E}">
        <p14:creationId xmlns:p14="http://schemas.microsoft.com/office/powerpoint/2010/main" val="138244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977802" y="1149810"/>
            <a:ext cx="6426300" cy="396300"/>
          </a:xfrm>
          <a:prstGeom prst="rect">
            <a:avLst/>
          </a:prstGeom>
        </p:spPr>
        <p:txBody>
          <a:bodyPr spcFirstLastPara="1" wrap="square" lIns="0" tIns="0" rIns="0" bIns="0" anchor="ctr" anchorCtr="0">
            <a:noAutofit/>
          </a:bodyPr>
          <a:lstStyle/>
          <a:p>
            <a:pPr lvl="0" algn="l"/>
            <a:r>
              <a:rPr lang="en-KE" sz="2800">
                <a:solidFill>
                  <a:schemeClr val="bg1"/>
                </a:solidFill>
                <a:latin typeface="Abadi MT Condensed Light" panose="020B0306030101010103" pitchFamily="34" charset="77"/>
              </a:rPr>
              <a:t>What should you deliver during your UTC?</a:t>
            </a:r>
            <a:endParaRPr sz="1600" dirty="0">
              <a:solidFill>
                <a:schemeClr val="bg1"/>
              </a:solidFill>
            </a:endParaRPr>
          </a:p>
        </p:txBody>
      </p:sp>
      <p:sp>
        <p:nvSpPr>
          <p:cNvPr id="254" name="Google Shape;254;p23"/>
          <p:cNvSpPr txBox="1">
            <a:spLocks noGrp="1"/>
          </p:cNvSpPr>
          <p:nvPr>
            <p:ph type="body" idx="1"/>
          </p:nvPr>
        </p:nvSpPr>
        <p:spPr>
          <a:xfrm>
            <a:off x="977802" y="1707573"/>
            <a:ext cx="2531657" cy="2789100"/>
          </a:xfrm>
          <a:prstGeom prst="rect">
            <a:avLst/>
          </a:prstGeom>
        </p:spPr>
        <p:txBody>
          <a:bodyPr spcFirstLastPara="1" wrap="square" lIns="0" tIns="0" rIns="0" bIns="0" anchor="t" anchorCtr="0">
            <a:noAutofit/>
          </a:bodyPr>
          <a:lstStyle/>
          <a:p>
            <a:pPr marL="0" indent="0">
              <a:buNone/>
            </a:pPr>
            <a:r>
              <a:rPr lang="en-US" b="1" dirty="0">
                <a:latin typeface="Abadi MT Condensed Light" panose="020B0306030101010103" pitchFamily="34" charset="77"/>
              </a:rPr>
              <a:t>1. PRIORITY ACTIONS</a:t>
            </a:r>
          </a:p>
          <a:p>
            <a:pPr marL="0" indent="0">
              <a:buNone/>
            </a:pPr>
            <a:r>
              <a:rPr lang="en-US" dirty="0">
                <a:latin typeface="Abadi MT Condensed Light" panose="020B0306030101010103" pitchFamily="34" charset="77"/>
              </a:rPr>
              <a:t>A set of clear priority actions to address issues of the </a:t>
            </a:r>
            <a:r>
              <a:rPr lang="en-US" u="sng" dirty="0">
                <a:latin typeface="Abadi MT Condensed Light" panose="020B0306030101010103" pitchFamily="34" charset="77"/>
              </a:rPr>
              <a:t>New Urban Agenda </a:t>
            </a:r>
            <a:r>
              <a:rPr lang="en-US" dirty="0">
                <a:latin typeface="Abadi MT Condensed Light" panose="020B0306030101010103" pitchFamily="34" charset="77"/>
              </a:rPr>
              <a:t>and the </a:t>
            </a:r>
            <a:r>
              <a:rPr lang="en-US" u="sng" dirty="0">
                <a:latin typeface="Abadi MT Condensed Light" panose="020B0306030101010103" pitchFamily="34" charset="77"/>
              </a:rPr>
              <a:t>Sustainable Development Goals </a:t>
            </a:r>
            <a:r>
              <a:rPr lang="en-US" dirty="0">
                <a:latin typeface="Abadi MT Condensed Light" panose="020B0306030101010103" pitchFamily="34" charset="77"/>
              </a:rPr>
              <a:t>based on defined solutions, models, frameworks and/or process to achieve those. </a:t>
            </a:r>
            <a:endParaRPr lang="en-KE" dirty="0">
              <a:latin typeface="Abadi MT Condensed Light" panose="020B0306030101010103" pitchFamily="34" charset="77"/>
            </a:endParaRPr>
          </a:p>
        </p:txBody>
      </p:sp>
      <p:sp>
        <p:nvSpPr>
          <p:cNvPr id="255" name="Google Shape;255;p23"/>
          <p:cNvSpPr txBox="1">
            <a:spLocks noGrp="1"/>
          </p:cNvSpPr>
          <p:nvPr>
            <p:ph type="body" idx="2"/>
          </p:nvPr>
        </p:nvSpPr>
        <p:spPr>
          <a:xfrm>
            <a:off x="3835928" y="1707573"/>
            <a:ext cx="2001900" cy="2789100"/>
          </a:xfrm>
          <a:prstGeom prst="rect">
            <a:avLst/>
          </a:prstGeom>
        </p:spPr>
        <p:txBody>
          <a:bodyPr spcFirstLastPara="1" wrap="square" lIns="0" tIns="0" rIns="0" bIns="0" anchor="t" anchorCtr="0">
            <a:noAutofit/>
          </a:bodyPr>
          <a:lstStyle/>
          <a:p>
            <a:pPr marL="0" indent="0">
              <a:buNone/>
            </a:pPr>
            <a:r>
              <a:rPr lang="en-US" b="1" dirty="0">
                <a:latin typeface="Abadi MT Condensed Light" panose="020B0306030101010103" pitchFamily="34" charset="77"/>
              </a:rPr>
              <a:t>2. COMMITMENTS</a:t>
            </a:r>
          </a:p>
          <a:p>
            <a:pPr marL="0" indent="0">
              <a:buNone/>
            </a:pPr>
            <a:r>
              <a:rPr lang="en-US" dirty="0">
                <a:latin typeface="Abadi MT Condensed Light" panose="020B0306030101010103" pitchFamily="34" charset="77"/>
              </a:rPr>
              <a:t>A set of </a:t>
            </a:r>
            <a:r>
              <a:rPr lang="en-US" sz="1800" dirty="0">
                <a:latin typeface="Abadi MT Condensed Light" panose="020B0306030101010103" pitchFamily="34" charset="77"/>
              </a:rPr>
              <a:t>clearly</a:t>
            </a:r>
            <a:r>
              <a:rPr lang="en-US" dirty="0">
                <a:latin typeface="Abadi MT Condensed Light" panose="020B0306030101010103" pitchFamily="34" charset="77"/>
              </a:rPr>
              <a:t> defined commitments by stakeholders involved in the proposed priority actions (individual </a:t>
            </a:r>
            <a:r>
              <a:rPr lang="en-US" u="sng" dirty="0">
                <a:latin typeface="Abadi MT Condensed Light" panose="020B0306030101010103" pitchFamily="34" charset="77"/>
              </a:rPr>
              <a:t>and</a:t>
            </a:r>
            <a:r>
              <a:rPr lang="en-US" dirty="0">
                <a:latin typeface="Abadi MT Condensed Light" panose="020B0306030101010103" pitchFamily="34" charset="77"/>
              </a:rPr>
              <a:t> joined commitments).</a:t>
            </a:r>
            <a:endParaRPr lang="en-KE">
              <a:latin typeface="Abadi MT Condensed Light" panose="020B0306030101010103" pitchFamily="34" charset="77"/>
            </a:endParaRPr>
          </a:p>
          <a:p>
            <a:pPr marL="0" lvl="0" indent="0" algn="l" rtl="0">
              <a:spcBef>
                <a:spcPts val="1000"/>
              </a:spcBef>
              <a:spcAft>
                <a:spcPts val="1000"/>
              </a:spcAft>
              <a:buNone/>
            </a:pPr>
            <a:endParaRPr dirty="0"/>
          </a:p>
        </p:txBody>
      </p:sp>
      <p:sp>
        <p:nvSpPr>
          <p:cNvPr id="256" name="Google Shape;256;p23"/>
          <p:cNvSpPr txBox="1">
            <a:spLocks noGrp="1"/>
          </p:cNvSpPr>
          <p:nvPr>
            <p:ph type="body" idx="3"/>
          </p:nvPr>
        </p:nvSpPr>
        <p:spPr>
          <a:xfrm>
            <a:off x="6164298" y="1707573"/>
            <a:ext cx="1767985" cy="2789100"/>
          </a:xfrm>
          <a:prstGeom prst="rect">
            <a:avLst/>
          </a:prstGeom>
        </p:spPr>
        <p:txBody>
          <a:bodyPr spcFirstLastPara="1" wrap="square" lIns="0" tIns="0" rIns="0" bIns="0" anchor="t" anchorCtr="0">
            <a:noAutofit/>
          </a:bodyPr>
          <a:lstStyle/>
          <a:p>
            <a:pPr marL="0" indent="0">
              <a:buNone/>
            </a:pPr>
            <a:r>
              <a:rPr lang="en-US" b="1" dirty="0">
                <a:latin typeface="Abadi MT Condensed Light" panose="020B0306030101010103" pitchFamily="34" charset="77"/>
              </a:rPr>
              <a:t>3. ROLES AND RESPONSIBILITIES </a:t>
            </a:r>
          </a:p>
          <a:p>
            <a:pPr marL="0" indent="0">
              <a:buNone/>
            </a:pPr>
            <a:r>
              <a:rPr lang="en-US" dirty="0">
                <a:latin typeface="Abadi MT Condensed Light" panose="020B0306030101010103" pitchFamily="34" charset="77"/>
              </a:rPr>
              <a:t>Detailed roles of all stakeholders involved in the action  plan(s) with responsibilities aligned to the same actions.</a:t>
            </a:r>
            <a:endParaRPr lang="en-KE">
              <a:latin typeface="Abadi MT Condensed Light" panose="020B0306030101010103" pitchFamily="34" charset="77"/>
            </a:endParaRPr>
          </a:p>
          <a:p>
            <a:pPr marL="0" lvl="0" indent="0" algn="l" rtl="0">
              <a:spcBef>
                <a:spcPts val="1000"/>
              </a:spcBef>
              <a:spcAft>
                <a:spcPts val="1000"/>
              </a:spcAft>
              <a:buNone/>
            </a:pPr>
            <a:endParaRPr dirty="0"/>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8" name="Google Shape;518;p41">
            <a:extLst>
              <a:ext uri="{FF2B5EF4-FFF2-40B4-BE49-F238E27FC236}">
                <a16:creationId xmlns:a16="http://schemas.microsoft.com/office/drawing/2014/main" id="{C6C5D3B8-FDC1-3242-8C1D-2A3BD7A7C18A}"/>
              </a:ext>
            </a:extLst>
          </p:cNvPr>
          <p:cNvSpPr/>
          <p:nvPr/>
        </p:nvSpPr>
        <p:spPr>
          <a:xfrm>
            <a:off x="7932283" y="3349822"/>
            <a:ext cx="683351" cy="71377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a:effectLst>
            <a:outerShdw blurRad="50800" dist="50800" dir="5400000" algn="ctr" rotWithShape="0">
              <a:srgbClr val="000000">
                <a:alpha val="8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905549" y="1203136"/>
            <a:ext cx="6426300" cy="396300"/>
          </a:xfrm>
          <a:prstGeom prst="rect">
            <a:avLst/>
          </a:prstGeom>
        </p:spPr>
        <p:txBody>
          <a:bodyPr spcFirstLastPara="1" wrap="square" lIns="0" tIns="0" rIns="0" bIns="0" anchor="ctr" anchorCtr="0">
            <a:noAutofit/>
          </a:bodyPr>
          <a:lstStyle/>
          <a:p>
            <a:pPr lvl="0" algn="l"/>
            <a:r>
              <a:rPr lang="en-KE" sz="2800" dirty="0">
                <a:solidFill>
                  <a:schemeClr val="bg1"/>
                </a:solidFill>
                <a:latin typeface="Abadi MT Condensed Light" panose="020B0306030101010103" pitchFamily="34" charset="77"/>
              </a:rPr>
              <a:t>What should you deliver during your UTC?</a:t>
            </a:r>
            <a:endParaRPr sz="1600" dirty="0">
              <a:solidFill>
                <a:schemeClr val="bg1"/>
              </a:solidFill>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8" name="Google Shape;518;p41">
            <a:extLst>
              <a:ext uri="{FF2B5EF4-FFF2-40B4-BE49-F238E27FC236}">
                <a16:creationId xmlns:a16="http://schemas.microsoft.com/office/drawing/2014/main" id="{C6C5D3B8-FDC1-3242-8C1D-2A3BD7A7C18A}"/>
              </a:ext>
            </a:extLst>
          </p:cNvPr>
          <p:cNvSpPr/>
          <p:nvPr/>
        </p:nvSpPr>
        <p:spPr>
          <a:xfrm>
            <a:off x="7932283" y="3349822"/>
            <a:ext cx="683351" cy="71377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a:effectLst>
            <a:outerShdw blurRad="50800" dist="50800" dir="5400000" algn="ctr" rotWithShape="0">
              <a:srgbClr val="000000">
                <a:alpha val="8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p23">
            <a:extLst>
              <a:ext uri="{FF2B5EF4-FFF2-40B4-BE49-F238E27FC236}">
                <a16:creationId xmlns:a16="http://schemas.microsoft.com/office/drawing/2014/main" id="{169143F8-FBFC-6F42-83CB-9DA9395869DB}"/>
              </a:ext>
            </a:extLst>
          </p:cNvPr>
          <p:cNvSpPr txBox="1">
            <a:spLocks/>
          </p:cNvSpPr>
          <p:nvPr/>
        </p:nvSpPr>
        <p:spPr>
          <a:xfrm>
            <a:off x="905549" y="1764471"/>
            <a:ext cx="2001900" cy="2789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Font typeface="Open Sans Light"/>
              <a:buNone/>
            </a:pPr>
            <a:r>
              <a:rPr lang="en-US" b="1" dirty="0">
                <a:latin typeface="Abadi MT Condensed Light" panose="020B0306030101010103" pitchFamily="34" charset="77"/>
              </a:rPr>
              <a:t>4. ACTION PLAN(S)</a:t>
            </a:r>
          </a:p>
          <a:p>
            <a:pPr marL="0" indent="0">
              <a:buFont typeface="Open Sans Light"/>
              <a:buNone/>
            </a:pPr>
            <a:r>
              <a:rPr lang="en-US" dirty="0">
                <a:latin typeface="Abadi MT Condensed Light" panose="020B0306030101010103" pitchFamily="34" charset="77"/>
              </a:rPr>
              <a:t>One or several action plans to achieve the defined actions and commitments.</a:t>
            </a:r>
            <a:endParaRPr lang="en-KE">
              <a:latin typeface="Abadi MT Condensed Light" panose="020B0306030101010103" pitchFamily="34" charset="77"/>
            </a:endParaRPr>
          </a:p>
          <a:p>
            <a:pPr marL="0" indent="0">
              <a:buFont typeface="Open Sans Light"/>
              <a:buNone/>
            </a:pPr>
            <a:endParaRPr lang="en-KE" b="1" dirty="0">
              <a:latin typeface="Abadi MT Condensed Light" panose="020B0306030101010103" pitchFamily="34" charset="77"/>
            </a:endParaRPr>
          </a:p>
        </p:txBody>
      </p:sp>
      <p:sp>
        <p:nvSpPr>
          <p:cNvPr id="16" name="Google Shape;255;p23">
            <a:extLst>
              <a:ext uri="{FF2B5EF4-FFF2-40B4-BE49-F238E27FC236}">
                <a16:creationId xmlns:a16="http://schemas.microsoft.com/office/drawing/2014/main" id="{A6629CA8-7271-C84C-A35E-3AD9599955D3}"/>
              </a:ext>
            </a:extLst>
          </p:cNvPr>
          <p:cNvSpPr txBox="1">
            <a:spLocks/>
          </p:cNvSpPr>
          <p:nvPr/>
        </p:nvSpPr>
        <p:spPr>
          <a:xfrm>
            <a:off x="3350990" y="1764471"/>
            <a:ext cx="2001900" cy="2789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Font typeface="Open Sans Light"/>
              <a:buNone/>
            </a:pPr>
            <a:r>
              <a:rPr lang="en-US" b="1" dirty="0">
                <a:latin typeface="Abadi MT Condensed Light" panose="020B0306030101010103" pitchFamily="34" charset="77"/>
              </a:rPr>
              <a:t>5. TARGETS</a:t>
            </a:r>
          </a:p>
          <a:p>
            <a:pPr marL="0" indent="0">
              <a:buFont typeface="Open Sans Light"/>
              <a:buNone/>
            </a:pPr>
            <a:r>
              <a:rPr lang="en-US" dirty="0">
                <a:latin typeface="Abadi MT Condensed Light" panose="020B0306030101010103" pitchFamily="34" charset="77"/>
              </a:rPr>
              <a:t>A list of achievable targets along a timeline and number of cities, communities and people impacted</a:t>
            </a:r>
          </a:p>
        </p:txBody>
      </p:sp>
      <p:sp>
        <p:nvSpPr>
          <p:cNvPr id="17" name="Google Shape;256;p23">
            <a:extLst>
              <a:ext uri="{FF2B5EF4-FFF2-40B4-BE49-F238E27FC236}">
                <a16:creationId xmlns:a16="http://schemas.microsoft.com/office/drawing/2014/main" id="{394EE55E-CE0D-6E4D-99F1-4F9979016B3D}"/>
              </a:ext>
            </a:extLst>
          </p:cNvPr>
          <p:cNvSpPr txBox="1">
            <a:spLocks/>
          </p:cNvSpPr>
          <p:nvPr/>
        </p:nvSpPr>
        <p:spPr>
          <a:xfrm>
            <a:off x="5796432" y="1764471"/>
            <a:ext cx="2001900" cy="2789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1pPr>
            <a:lvl2pPr marL="914400" marR="0" lvl="1"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2pPr>
            <a:lvl3pPr marL="1371600" marR="0" lvl="2"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4pPr>
            <a:lvl5pPr marL="2286000" marR="0" lvl="4"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5pPr>
            <a:lvl6pPr marL="2743200" marR="0" lvl="5"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6pPr>
            <a:lvl7pPr marL="3200400" marR="0" lvl="6"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7pPr>
            <a:lvl8pPr marL="3657600" marR="0" lvl="7"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8pPr>
            <a:lvl9pPr marL="4114800" marR="0" lvl="8" indent="-330200" algn="l" rtl="0">
              <a:lnSpc>
                <a:spcPct val="115000"/>
              </a:lnSpc>
              <a:spcBef>
                <a:spcPts val="0"/>
              </a:spcBef>
              <a:spcAft>
                <a:spcPts val="0"/>
              </a:spcAft>
              <a:buClr>
                <a:schemeClr val="accent2"/>
              </a:buClr>
              <a:buSzPts val="1600"/>
              <a:buFont typeface="Open Sans Light"/>
              <a:buChar char="■"/>
              <a:defRPr sz="1600" b="0" i="0" u="none" strike="noStrike" cap="none">
                <a:solidFill>
                  <a:schemeClr val="dk1"/>
                </a:solidFill>
                <a:latin typeface="Open Sans Light"/>
                <a:ea typeface="Open Sans Light"/>
                <a:cs typeface="Open Sans Light"/>
                <a:sym typeface="Open Sans Light"/>
              </a:defRPr>
            </a:lvl9pPr>
          </a:lstStyle>
          <a:p>
            <a:pPr marL="0" indent="0">
              <a:buFont typeface="Open Sans Light"/>
              <a:buNone/>
            </a:pPr>
            <a:r>
              <a:rPr lang="en-US" b="1" dirty="0">
                <a:latin typeface="Abadi MT Condensed Light" panose="020B0306030101010103" pitchFamily="34" charset="77"/>
              </a:rPr>
              <a:t>6. ROAD MAP</a:t>
            </a:r>
          </a:p>
          <a:p>
            <a:pPr marL="0" indent="0">
              <a:buFont typeface="Open Sans Light"/>
              <a:buNone/>
            </a:pPr>
            <a:r>
              <a:rPr lang="en-US" dirty="0">
                <a:latin typeface="Abadi MT Condensed Light" panose="020B0306030101010103" pitchFamily="34" charset="77"/>
              </a:rPr>
              <a:t>A road map showing the key milestones, quick wins and longer-term landmarks to reach achievable goals.</a:t>
            </a:r>
          </a:p>
          <a:p>
            <a:pPr marL="0" indent="0">
              <a:spcBef>
                <a:spcPts val="1000"/>
              </a:spcBef>
              <a:spcAft>
                <a:spcPts val="1000"/>
              </a:spcAft>
              <a:buFont typeface="Open Sans Light"/>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310909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hidden="1">
            <a:extLst>
              <a:ext uri="{FF2B5EF4-FFF2-40B4-BE49-F238E27FC236}">
                <a16:creationId xmlns:a16="http://schemas.microsoft.com/office/drawing/2014/main" id="{B58C6CBB-2020-5842-9520-3307984FE38B}"/>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fr-FR" smtClean="0"/>
              <a:pPr marL="0" lvl="0" indent="0" algn="r" rtl="0">
                <a:spcBef>
                  <a:spcPts val="0"/>
                </a:spcBef>
                <a:spcAft>
                  <a:spcPts val="600"/>
                </a:spcAft>
                <a:buNone/>
              </a:pPr>
              <a:t>18</a:t>
            </a:fld>
            <a:endParaRPr lang="fr-FR"/>
          </a:p>
        </p:txBody>
      </p:sp>
      <p:sp>
        <p:nvSpPr>
          <p:cNvPr id="6" name="Title 1">
            <a:extLst>
              <a:ext uri="{FF2B5EF4-FFF2-40B4-BE49-F238E27FC236}">
                <a16:creationId xmlns:a16="http://schemas.microsoft.com/office/drawing/2014/main" id="{BB807287-2B38-5B4A-A2C8-2C469329BE15}"/>
              </a:ext>
            </a:extLst>
          </p:cNvPr>
          <p:cNvSpPr txBox="1">
            <a:spLocks/>
          </p:cNvSpPr>
          <p:nvPr/>
        </p:nvSpPr>
        <p:spPr>
          <a:xfrm>
            <a:off x="560716" y="1141753"/>
            <a:ext cx="5148651"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6800"/>
              <a:buFont typeface="Amatic SC"/>
              <a:buNone/>
              <a:defRPr sz="6800" b="1" i="0" u="none" strike="noStrike" cap="none">
                <a:solidFill>
                  <a:schemeClr val="dk1"/>
                </a:solidFill>
                <a:latin typeface="Amatic SC"/>
                <a:ea typeface="Amatic SC"/>
                <a:cs typeface="Amatic SC"/>
                <a:sym typeface="Amatic SC"/>
              </a:defRPr>
            </a:lvl9pPr>
          </a:lstStyle>
          <a:p>
            <a:r>
              <a:rPr lang="en-KE" sz="2800" dirty="0">
                <a:latin typeface="Abadi MT Condensed Light" panose="020B0306030101010103" pitchFamily="34" charset="77"/>
              </a:rPr>
              <a:t>Those should be agreed upon by all!</a:t>
            </a:r>
          </a:p>
        </p:txBody>
      </p:sp>
      <p:sp>
        <p:nvSpPr>
          <p:cNvPr id="8" name="Content Placeholder 2">
            <a:extLst>
              <a:ext uri="{FF2B5EF4-FFF2-40B4-BE49-F238E27FC236}">
                <a16:creationId xmlns:a16="http://schemas.microsoft.com/office/drawing/2014/main" id="{3B24203E-F5E9-C74F-AAF2-E9DA8CD53770}"/>
              </a:ext>
            </a:extLst>
          </p:cNvPr>
          <p:cNvSpPr txBox="1">
            <a:spLocks/>
          </p:cNvSpPr>
          <p:nvPr/>
        </p:nvSpPr>
        <p:spPr>
          <a:xfrm>
            <a:off x="892360" y="1636645"/>
            <a:ext cx="2422664" cy="518375"/>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solidFill>
                <a:latin typeface="Abadi MT Condensed Light" panose="020B0306030101010103" pitchFamily="34" charset="77"/>
              </a:rPr>
              <a:t>1. PRIORITY ACTIONS</a:t>
            </a:r>
          </a:p>
        </p:txBody>
      </p:sp>
      <p:sp>
        <p:nvSpPr>
          <p:cNvPr id="10" name="Content Placeholder 2">
            <a:extLst>
              <a:ext uri="{FF2B5EF4-FFF2-40B4-BE49-F238E27FC236}">
                <a16:creationId xmlns:a16="http://schemas.microsoft.com/office/drawing/2014/main" id="{AFFF61C6-4A68-C543-A546-465B37670088}"/>
              </a:ext>
            </a:extLst>
          </p:cNvPr>
          <p:cNvSpPr txBox="1">
            <a:spLocks/>
          </p:cNvSpPr>
          <p:nvPr/>
        </p:nvSpPr>
        <p:spPr>
          <a:xfrm>
            <a:off x="916980" y="2094160"/>
            <a:ext cx="2536964" cy="607828"/>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badi MT Condensed Light" panose="020B0306030101010103" pitchFamily="34" charset="77"/>
              </a:rPr>
              <a:t>2. COMMITMENTS</a:t>
            </a:r>
          </a:p>
        </p:txBody>
      </p:sp>
      <p:sp>
        <p:nvSpPr>
          <p:cNvPr id="11" name="Content Placeholder 2">
            <a:extLst>
              <a:ext uri="{FF2B5EF4-FFF2-40B4-BE49-F238E27FC236}">
                <a16:creationId xmlns:a16="http://schemas.microsoft.com/office/drawing/2014/main" id="{131FE50E-58FA-8E4A-B497-7E2F1A4E68EA}"/>
              </a:ext>
            </a:extLst>
          </p:cNvPr>
          <p:cNvSpPr txBox="1">
            <a:spLocks/>
          </p:cNvSpPr>
          <p:nvPr/>
        </p:nvSpPr>
        <p:spPr>
          <a:xfrm>
            <a:off x="916980" y="2581062"/>
            <a:ext cx="5339177" cy="607828"/>
          </a:xfrm>
          <a:prstGeom prst="rect">
            <a:avLst/>
          </a:prstGeom>
        </p:spPr>
        <p:txBody>
          <a:bodyPr vert="horz" lIns="68580" tIns="34290" rIns="68580" bIns="3429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badi MT Condensed Light" panose="020B0306030101010103" pitchFamily="34" charset="77"/>
              </a:rPr>
              <a:t>3. ROLES AND RESPONSIBILITIES </a:t>
            </a:r>
          </a:p>
        </p:txBody>
      </p:sp>
      <p:sp>
        <p:nvSpPr>
          <p:cNvPr id="12" name="Content Placeholder 2">
            <a:extLst>
              <a:ext uri="{FF2B5EF4-FFF2-40B4-BE49-F238E27FC236}">
                <a16:creationId xmlns:a16="http://schemas.microsoft.com/office/drawing/2014/main" id="{CFF7D433-E3DD-D245-965E-AB28FA236D81}"/>
              </a:ext>
            </a:extLst>
          </p:cNvPr>
          <p:cNvSpPr txBox="1">
            <a:spLocks/>
          </p:cNvSpPr>
          <p:nvPr/>
        </p:nvSpPr>
        <p:spPr>
          <a:xfrm>
            <a:off x="5511829" y="1636645"/>
            <a:ext cx="2422664" cy="607829"/>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badi MT Condensed Light" panose="020B0306030101010103" pitchFamily="34" charset="77"/>
              </a:rPr>
              <a:t>4. ACTION PLAN(S)</a:t>
            </a:r>
          </a:p>
        </p:txBody>
      </p:sp>
      <p:sp>
        <p:nvSpPr>
          <p:cNvPr id="13" name="Content Placeholder 2">
            <a:extLst>
              <a:ext uri="{FF2B5EF4-FFF2-40B4-BE49-F238E27FC236}">
                <a16:creationId xmlns:a16="http://schemas.microsoft.com/office/drawing/2014/main" id="{F65CCE09-A143-9442-BEE3-0BBCE6C95FC9}"/>
              </a:ext>
            </a:extLst>
          </p:cNvPr>
          <p:cNvSpPr txBox="1">
            <a:spLocks/>
          </p:cNvSpPr>
          <p:nvPr/>
        </p:nvSpPr>
        <p:spPr>
          <a:xfrm>
            <a:off x="5511829" y="2094160"/>
            <a:ext cx="2536964" cy="584053"/>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badi MT Condensed Light" panose="020B0306030101010103" pitchFamily="34" charset="77"/>
              </a:rPr>
              <a:t>5. TARGETS</a:t>
            </a:r>
          </a:p>
        </p:txBody>
      </p:sp>
      <p:sp>
        <p:nvSpPr>
          <p:cNvPr id="14" name="Content Placeholder 2">
            <a:extLst>
              <a:ext uri="{FF2B5EF4-FFF2-40B4-BE49-F238E27FC236}">
                <a16:creationId xmlns:a16="http://schemas.microsoft.com/office/drawing/2014/main" id="{67353C9D-7C79-4444-9198-EDBE2D1774ED}"/>
              </a:ext>
            </a:extLst>
          </p:cNvPr>
          <p:cNvSpPr txBox="1">
            <a:spLocks/>
          </p:cNvSpPr>
          <p:nvPr/>
        </p:nvSpPr>
        <p:spPr>
          <a:xfrm>
            <a:off x="5498163" y="2562438"/>
            <a:ext cx="2449996" cy="491988"/>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badi MT Condensed Light" panose="020B0306030101010103" pitchFamily="34" charset="77"/>
              </a:rPr>
              <a:t>6. ROAD MAP</a:t>
            </a:r>
          </a:p>
        </p:txBody>
      </p:sp>
      <p:sp>
        <p:nvSpPr>
          <p:cNvPr id="15" name="Content Placeholder 2">
            <a:extLst>
              <a:ext uri="{FF2B5EF4-FFF2-40B4-BE49-F238E27FC236}">
                <a16:creationId xmlns:a16="http://schemas.microsoft.com/office/drawing/2014/main" id="{E13CD62E-43AC-884C-849C-A9998FCA04CD}"/>
              </a:ext>
            </a:extLst>
          </p:cNvPr>
          <p:cNvSpPr txBox="1">
            <a:spLocks/>
          </p:cNvSpPr>
          <p:nvPr/>
        </p:nvSpPr>
        <p:spPr>
          <a:xfrm>
            <a:off x="-227629" y="3386075"/>
            <a:ext cx="9371629" cy="58405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rgbClr val="2B3546"/>
                </a:solidFill>
                <a:latin typeface="Abadi MT Condensed Light" panose="020B0306030101010103" pitchFamily="34" charset="77"/>
              </a:rPr>
              <a:t>Include them in your final report. </a:t>
            </a:r>
          </a:p>
          <a:p>
            <a:pPr algn="ctr"/>
            <a:r>
              <a:rPr lang="en-US" sz="2000" b="1" dirty="0">
                <a:solidFill>
                  <a:srgbClr val="2B3546"/>
                </a:solidFill>
                <a:latin typeface="Abadi MT Condensed Light" panose="020B0306030101010103" pitchFamily="34" charset="77"/>
              </a:rPr>
              <a:t>The WUC Secretariat will share the document.</a:t>
            </a:r>
            <a:endParaRPr lang="en-KE" sz="2000" b="1" dirty="0">
              <a:solidFill>
                <a:srgbClr val="2B3546"/>
              </a:solidFill>
              <a:latin typeface="Abadi MT Condensed Light" panose="020B0306030101010103" pitchFamily="34" charset="77"/>
            </a:endParaRPr>
          </a:p>
        </p:txBody>
      </p:sp>
      <p:sp>
        <p:nvSpPr>
          <p:cNvPr id="17" name="Google Shape;518;p41">
            <a:extLst>
              <a:ext uri="{FF2B5EF4-FFF2-40B4-BE49-F238E27FC236}">
                <a16:creationId xmlns:a16="http://schemas.microsoft.com/office/drawing/2014/main" id="{97C00A87-56B0-C041-ABAA-302474545076}"/>
              </a:ext>
            </a:extLst>
          </p:cNvPr>
          <p:cNvSpPr/>
          <p:nvPr/>
        </p:nvSpPr>
        <p:spPr>
          <a:xfrm>
            <a:off x="7044406" y="3321212"/>
            <a:ext cx="683351" cy="71377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a:effectLst>
            <a:outerShdw blurRad="50800" dist="50800" dir="5400000" algn="ctr" rotWithShape="0">
              <a:srgbClr val="000000">
                <a:alpha val="8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4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E761-BEA7-7F49-895E-FDD48A3911DD}"/>
              </a:ext>
            </a:extLst>
          </p:cNvPr>
          <p:cNvSpPr>
            <a:spLocks noGrp="1"/>
          </p:cNvSpPr>
          <p:nvPr>
            <p:ph type="title"/>
          </p:nvPr>
        </p:nvSpPr>
        <p:spPr>
          <a:xfrm>
            <a:off x="-816868" y="1099418"/>
            <a:ext cx="6426300" cy="396300"/>
          </a:xfrm>
        </p:spPr>
        <p:txBody>
          <a:bodyPr wrap="square" anchor="ctr">
            <a:noAutofit/>
          </a:bodyPr>
          <a:lstStyle/>
          <a:p>
            <a:r>
              <a:rPr lang="en-KE" sz="3200" dirty="0">
                <a:solidFill>
                  <a:schemeClr val="bg1"/>
                </a:solidFill>
                <a:latin typeface="Abadi MT Condensed Light" panose="020B0306030101010103" pitchFamily="34" charset="77"/>
              </a:rPr>
              <a:t>What about your targets?</a:t>
            </a:r>
          </a:p>
        </p:txBody>
      </p:sp>
      <p:sp>
        <p:nvSpPr>
          <p:cNvPr id="17" name="Content Placeholder 16">
            <a:extLst>
              <a:ext uri="{FF2B5EF4-FFF2-40B4-BE49-F238E27FC236}">
                <a16:creationId xmlns:a16="http://schemas.microsoft.com/office/drawing/2014/main" id="{6E3984CF-6CC7-3D45-B23F-0B4E081BB202}"/>
              </a:ext>
            </a:extLst>
          </p:cNvPr>
          <p:cNvSpPr>
            <a:spLocks noGrp="1"/>
          </p:cNvSpPr>
          <p:nvPr>
            <p:ph type="body" idx="1"/>
          </p:nvPr>
        </p:nvSpPr>
        <p:spPr>
          <a:xfrm>
            <a:off x="859027" y="1675827"/>
            <a:ext cx="7545348" cy="2840400"/>
          </a:xfrm>
        </p:spPr>
        <p:txBody>
          <a:bodyPr wrap="square" anchor="t">
            <a:normAutofit/>
          </a:bodyPr>
          <a:lstStyle/>
          <a:p>
            <a:pPr>
              <a:lnSpc>
                <a:spcPct val="90000"/>
              </a:lnSpc>
              <a:spcAft>
                <a:spcPts val="600"/>
              </a:spcAft>
            </a:pPr>
            <a:r>
              <a:rPr lang="en-KE" sz="1900">
                <a:latin typeface="Abadi MT Condensed Light" panose="020B0306030101010103" pitchFamily="34" charset="77"/>
              </a:rPr>
              <a:t>Remember your UTC should be about ACTION and delivering the SDGs and the New Urban Agenda. Targets are essential to measure the impact of your action. </a:t>
            </a:r>
          </a:p>
          <a:p>
            <a:pPr>
              <a:lnSpc>
                <a:spcPct val="90000"/>
              </a:lnSpc>
              <a:spcAft>
                <a:spcPts val="600"/>
              </a:spcAft>
            </a:pPr>
            <a:r>
              <a:rPr lang="en-KE" sz="1900">
                <a:latin typeface="Abadi MT Condensed Light" panose="020B0306030101010103" pitchFamily="34" charset="77"/>
              </a:rPr>
              <a:t>Targets should be reachable within a reasonable timeline. </a:t>
            </a:r>
          </a:p>
          <a:p>
            <a:pPr>
              <a:lnSpc>
                <a:spcPct val="90000"/>
              </a:lnSpc>
              <a:spcAft>
                <a:spcPts val="600"/>
              </a:spcAft>
            </a:pPr>
            <a:r>
              <a:rPr lang="en-KE" sz="1900">
                <a:latin typeface="Abadi MT Condensed Light" panose="020B0306030101010103" pitchFamily="34" charset="77"/>
              </a:rPr>
              <a:t>Targets should impact people’s lives, communities, cities. </a:t>
            </a:r>
          </a:p>
          <a:p>
            <a:pPr>
              <a:lnSpc>
                <a:spcPct val="90000"/>
              </a:lnSpc>
              <a:spcAft>
                <a:spcPts val="600"/>
              </a:spcAft>
            </a:pPr>
            <a:r>
              <a:rPr lang="en-KE" sz="1900">
                <a:latin typeface="Abadi MT Condensed Light" panose="020B0306030101010103" pitchFamily="34" charset="77"/>
              </a:rPr>
              <a:t>They should be related to the SDGs and the New Urban Agenda</a:t>
            </a:r>
          </a:p>
          <a:p>
            <a:pPr>
              <a:lnSpc>
                <a:spcPct val="90000"/>
              </a:lnSpc>
              <a:spcAft>
                <a:spcPts val="600"/>
              </a:spcAft>
            </a:pPr>
            <a:r>
              <a:rPr lang="en-KE" sz="1900">
                <a:latin typeface="Abadi MT Condensed Light" panose="020B0306030101010103" pitchFamily="34" charset="77"/>
              </a:rPr>
              <a:t>They should also relate to The City We Need</a:t>
            </a:r>
          </a:p>
        </p:txBody>
      </p:sp>
      <p:sp>
        <p:nvSpPr>
          <p:cNvPr id="22" name="Slide Number Placeholder 3">
            <a:extLst>
              <a:ext uri="{FF2B5EF4-FFF2-40B4-BE49-F238E27FC236}">
                <a16:creationId xmlns:a16="http://schemas.microsoft.com/office/drawing/2014/main" id="{81444C71-F4AE-44E1-AF91-398D7F00BBB1}"/>
              </a:ext>
            </a:extLst>
          </p:cNvPr>
          <p:cNvSpPr>
            <a:spLocks noGrp="1"/>
          </p:cNvSpPr>
          <p:nvPr>
            <p:ph type="sldNum" idx="12"/>
          </p:nvPr>
        </p:nvSpPr>
        <p:spPr>
          <a:xfrm>
            <a:off x="8404375" y="4693376"/>
            <a:ext cx="548700" cy="3003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19</a:t>
            </a:fld>
            <a:endParaRPr lang="en"/>
          </a:p>
        </p:txBody>
      </p:sp>
      <p:sp>
        <p:nvSpPr>
          <p:cNvPr id="6" name="Google Shape;518;p41">
            <a:extLst>
              <a:ext uri="{FF2B5EF4-FFF2-40B4-BE49-F238E27FC236}">
                <a16:creationId xmlns:a16="http://schemas.microsoft.com/office/drawing/2014/main" id="{00710659-B1A7-4C48-96A9-D1AEF27C0DF4}"/>
              </a:ext>
            </a:extLst>
          </p:cNvPr>
          <p:cNvSpPr/>
          <p:nvPr/>
        </p:nvSpPr>
        <p:spPr>
          <a:xfrm>
            <a:off x="7867730" y="3350067"/>
            <a:ext cx="683351" cy="71377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a:effectLst>
            <a:outerShdw blurRad="50800" dist="50800" dir="5400000" algn="ctr" rotWithShape="0">
              <a:srgbClr val="000000">
                <a:alpha val="9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90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4" name="Rectangle 3">
            <a:extLst>
              <a:ext uri="{FF2B5EF4-FFF2-40B4-BE49-F238E27FC236}">
                <a16:creationId xmlns:a16="http://schemas.microsoft.com/office/drawing/2014/main" id="{61565B64-760A-E342-8B71-CCFF9ABF3296}"/>
              </a:ext>
            </a:extLst>
          </p:cNvPr>
          <p:cNvSpPr/>
          <p:nvPr/>
        </p:nvSpPr>
        <p:spPr>
          <a:xfrm>
            <a:off x="7504042" y="4323522"/>
            <a:ext cx="1639957" cy="8199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a:p>
        </p:txBody>
      </p:sp>
      <p:sp>
        <p:nvSpPr>
          <p:cNvPr id="7" name="Rectangle 6">
            <a:extLst>
              <a:ext uri="{FF2B5EF4-FFF2-40B4-BE49-F238E27FC236}">
                <a16:creationId xmlns:a16="http://schemas.microsoft.com/office/drawing/2014/main" id="{26FC233F-6A7F-114E-819B-40E72F4A4955}"/>
              </a:ext>
            </a:extLst>
          </p:cNvPr>
          <p:cNvSpPr/>
          <p:nvPr/>
        </p:nvSpPr>
        <p:spPr>
          <a:xfrm>
            <a:off x="-1" y="1052622"/>
            <a:ext cx="9144000" cy="2378249"/>
          </a:xfrm>
          <a:prstGeom prst="rect">
            <a:avLst/>
          </a:prstGeom>
          <a:solidFill>
            <a:schemeClr val="tx1">
              <a:alpha val="810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pic>
        <p:nvPicPr>
          <p:cNvPr id="5" name="Image 4">
            <a:extLst>
              <a:ext uri="{FF2B5EF4-FFF2-40B4-BE49-F238E27FC236}">
                <a16:creationId xmlns:a16="http://schemas.microsoft.com/office/drawing/2014/main" id="{DF0394C3-38AF-564B-A6E3-E49224CEBA89}"/>
              </a:ext>
            </a:extLst>
          </p:cNvPr>
          <p:cNvPicPr>
            <a:picLocks noChangeAspect="1"/>
          </p:cNvPicPr>
          <p:nvPr/>
        </p:nvPicPr>
        <p:blipFill rotWithShape="1">
          <a:blip r:embed="rId3"/>
          <a:srcRect r="51177" b="57738"/>
          <a:stretch/>
        </p:blipFill>
        <p:spPr>
          <a:xfrm>
            <a:off x="7628707" y="4453608"/>
            <a:ext cx="1358536" cy="625402"/>
          </a:xfrm>
          <a:prstGeom prst="rect">
            <a:avLst/>
          </a:prstGeom>
        </p:spPr>
      </p:pic>
      <p:pic>
        <p:nvPicPr>
          <p:cNvPr id="6" name="Picture 15">
            <a:extLst>
              <a:ext uri="{FF2B5EF4-FFF2-40B4-BE49-F238E27FC236}">
                <a16:creationId xmlns:a16="http://schemas.microsoft.com/office/drawing/2014/main" id="{07FF7B13-37B1-1241-BFB5-14E539F29E6A}"/>
              </a:ext>
            </a:extLst>
          </p:cNvPr>
          <p:cNvPicPr>
            <a:picLocks noChangeAspect="1"/>
          </p:cNvPicPr>
          <p:nvPr/>
        </p:nvPicPr>
        <p:blipFill>
          <a:blip r:embed="rId4"/>
          <a:stretch>
            <a:fillRect/>
          </a:stretch>
        </p:blipFill>
        <p:spPr>
          <a:xfrm>
            <a:off x="141181" y="4585566"/>
            <a:ext cx="2685920" cy="308651"/>
          </a:xfrm>
          <a:prstGeom prst="rect">
            <a:avLst/>
          </a:prstGeom>
        </p:spPr>
      </p:pic>
      <p:sp>
        <p:nvSpPr>
          <p:cNvPr id="99" name="Google Shape;99;p19"/>
          <p:cNvSpPr txBox="1">
            <a:spLocks noGrp="1"/>
          </p:cNvSpPr>
          <p:nvPr>
            <p:ph type="ctrTitle"/>
          </p:nvPr>
        </p:nvSpPr>
        <p:spPr>
          <a:xfrm>
            <a:off x="685799" y="664164"/>
            <a:ext cx="7772400" cy="1027200"/>
          </a:xfrm>
          <a:prstGeom prst="rect">
            <a:avLst/>
          </a:prstGeom>
        </p:spPr>
        <p:txBody>
          <a:bodyPr spcFirstLastPara="1" wrap="square" lIns="0" tIns="0" rIns="0" bIns="0" anchor="b" anchorCtr="0">
            <a:noAutofit/>
          </a:bodyPr>
          <a:lstStyle/>
          <a:p>
            <a:pPr lvl="0" algn="l"/>
            <a:r>
              <a:rPr lang="en" dirty="0">
                <a:solidFill>
                  <a:schemeClr val="bg1"/>
                </a:solidFill>
                <a:latin typeface="Abadi MT Condensed Light" panose="020B0306030101010103" pitchFamily="34" charset="77"/>
              </a:rPr>
              <a:t>Join the Urban Thinkers Movement!</a:t>
            </a:r>
            <a:endParaRPr dirty="0">
              <a:solidFill>
                <a:schemeClr val="bg1"/>
              </a:solidFill>
            </a:endParaRPr>
          </a:p>
        </p:txBody>
      </p:sp>
      <p:sp>
        <p:nvSpPr>
          <p:cNvPr id="100" name="Google Shape;100;p19"/>
          <p:cNvSpPr txBox="1">
            <a:spLocks noGrp="1"/>
          </p:cNvSpPr>
          <p:nvPr>
            <p:ph type="subTitle" idx="1"/>
          </p:nvPr>
        </p:nvSpPr>
        <p:spPr>
          <a:xfrm>
            <a:off x="548361" y="1748178"/>
            <a:ext cx="8344989" cy="314100"/>
          </a:xfrm>
          <a:prstGeom prst="rect">
            <a:avLst/>
          </a:prstGeom>
        </p:spPr>
        <p:txBody>
          <a:bodyPr spcFirstLastPara="1" wrap="square" lIns="0" tIns="0" rIns="0" bIns="0" anchor="t" anchorCtr="0">
            <a:noAutofit/>
          </a:bodyPr>
          <a:lstStyle/>
          <a:p>
            <a:pPr algn="l"/>
            <a:r>
              <a:rPr lang="en-GB" dirty="0">
                <a:latin typeface="Abadi MT Condensed Light" panose="020B0306030101010103" pitchFamily="34" charset="77"/>
                <a:ea typeface="Apple SD Gothic Neo UltraLight" panose="02000300000000000000" pitchFamily="2" charset="-127"/>
              </a:rPr>
              <a:t>The Urban Thinkers Campus is a platform coordinated by UN-Habitat’s World Urban Campaign.</a:t>
            </a:r>
          </a:p>
          <a:p>
            <a:pPr algn="l"/>
            <a:r>
              <a:rPr lang="en-GB" dirty="0">
                <a:latin typeface="Abadi MT Condensed Light" panose="020B0306030101010103" pitchFamily="34" charset="77"/>
                <a:ea typeface="Apple SD Gothic Neo UltraLight" panose="02000300000000000000" pitchFamily="2" charset="-127"/>
              </a:rPr>
              <a:t>These guidelines are intended to provide a framework for all Urban Thinkers Campuses (UTC). </a:t>
            </a:r>
          </a:p>
          <a:p>
            <a:pPr algn="l"/>
            <a:r>
              <a:rPr lang="en-GB" dirty="0">
                <a:latin typeface="Abadi MT Condensed Light" panose="020B0306030101010103" pitchFamily="34" charset="77"/>
                <a:ea typeface="Apple SD Gothic Neo UltraLight" panose="02000300000000000000" pitchFamily="2" charset="-127"/>
              </a:rPr>
              <a:t>They are meant to guide organizations which have an interest in being part the urban thinkers’ </a:t>
            </a:r>
          </a:p>
          <a:p>
            <a:pPr algn="l"/>
            <a:r>
              <a:rPr lang="en-GB" dirty="0">
                <a:latin typeface="Abadi MT Condensed Light" panose="020B0306030101010103" pitchFamily="34" charset="77"/>
                <a:ea typeface="Apple SD Gothic Neo UltraLight" panose="02000300000000000000" pitchFamily="2" charset="-127"/>
              </a:rPr>
              <a:t>movement to implement the New Urban Agenda in the spirit of </a:t>
            </a:r>
            <a:r>
              <a:rPr lang="en-GB" dirty="0">
                <a:latin typeface="Abadi MT Condensed Light" panose="020B0306030101010103" pitchFamily="34" charset="77"/>
                <a:ea typeface="Apple SD Gothic Neo UltraLight" panose="02000300000000000000" pitchFamily="2" charset="-127"/>
                <a:hlinkClick r:id="rId5"/>
              </a:rPr>
              <a:t>The City We Need</a:t>
            </a:r>
            <a:r>
              <a:rPr lang="en-GB" dirty="0">
                <a:latin typeface="Abadi MT Condensed Light" panose="020B0306030101010103" pitchFamily="34" charset="77"/>
                <a:ea typeface="Apple SD Gothic Neo UltraLight" panose="02000300000000000000" pitchFamily="2" charset="-127"/>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AA4FEB7-1218-497A-AD47-F9D10B965FD3}"/>
              </a:ext>
            </a:extLst>
          </p:cNvPr>
          <p:cNvSpPr>
            <a:spLocks noGrp="1"/>
          </p:cNvSpPr>
          <p:nvPr>
            <p:ph type="body" idx="1"/>
          </p:nvPr>
        </p:nvSpPr>
        <p:spPr>
          <a:xfrm>
            <a:off x="-1762876" y="398612"/>
            <a:ext cx="7891156" cy="391200"/>
          </a:xfrm>
        </p:spPr>
        <p:txBody>
          <a:bodyPr/>
          <a:lstStyle/>
          <a:p>
            <a:r>
              <a:rPr lang="en-KE" sz="3200" b="1" dirty="0">
                <a:latin typeface="Abadi MT Condensed Light" panose="020B0306030101010103" pitchFamily="34" charset="77"/>
              </a:rPr>
              <a:t>Is your UTC inclusive</a:t>
            </a:r>
            <a:r>
              <a:rPr lang="en-KE" sz="3200" b="1">
                <a:latin typeface="Abadi MT Condensed Light" panose="020B0306030101010103" pitchFamily="34" charset="77"/>
              </a:rPr>
              <a:t>? </a:t>
            </a:r>
            <a:endParaRPr lang="en-KE" sz="3200" b="1" dirty="0">
              <a:latin typeface="Abadi MT Condensed Light" panose="020B0306030101010103" pitchFamily="34" charset="77"/>
            </a:endParaRPr>
          </a:p>
        </p:txBody>
      </p:sp>
      <p:sp>
        <p:nvSpPr>
          <p:cNvPr id="10" name="Slide Number Placeholder 2">
            <a:extLst>
              <a:ext uri="{FF2B5EF4-FFF2-40B4-BE49-F238E27FC236}">
                <a16:creationId xmlns:a16="http://schemas.microsoft.com/office/drawing/2014/main" id="{F157F63A-6D53-47BF-A0FB-995A64A7D2B3}"/>
              </a:ext>
            </a:extLst>
          </p:cNvPr>
          <p:cNvSpPr>
            <a:spLocks noGrp="1"/>
          </p:cNvSpPr>
          <p:nvPr>
            <p:ph type="sldNum" idx="12"/>
          </p:nvPr>
        </p:nvSpPr>
        <p:spPr>
          <a:xfrm>
            <a:off x="8404375" y="4693376"/>
            <a:ext cx="548700" cy="3003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20</a:t>
            </a:fld>
            <a:endParaRPr lang="en"/>
          </a:p>
        </p:txBody>
      </p:sp>
      <p:graphicFrame>
        <p:nvGraphicFramePr>
          <p:cNvPr id="6" name="Diagram 11">
            <a:extLst>
              <a:ext uri="{FF2B5EF4-FFF2-40B4-BE49-F238E27FC236}">
                <a16:creationId xmlns:a16="http://schemas.microsoft.com/office/drawing/2014/main" id="{5DBC17E8-8CBA-EB4E-95AF-F4D5DD355967}"/>
              </a:ext>
            </a:extLst>
          </p:cNvPr>
          <p:cNvGraphicFramePr/>
          <p:nvPr>
            <p:extLst>
              <p:ext uri="{D42A27DB-BD31-4B8C-83A1-F6EECF244321}">
                <p14:modId xmlns:p14="http://schemas.microsoft.com/office/powerpoint/2010/main" val="1670987483"/>
              </p:ext>
            </p:extLst>
          </p:nvPr>
        </p:nvGraphicFramePr>
        <p:xfrm>
          <a:off x="1656714" y="1311446"/>
          <a:ext cx="5554125" cy="3381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518;p41">
            <a:extLst>
              <a:ext uri="{FF2B5EF4-FFF2-40B4-BE49-F238E27FC236}">
                <a16:creationId xmlns:a16="http://schemas.microsoft.com/office/drawing/2014/main" id="{54D46CFA-FDEB-1C44-A92A-B7CD448B9085}"/>
              </a:ext>
            </a:extLst>
          </p:cNvPr>
          <p:cNvSpPr/>
          <p:nvPr/>
        </p:nvSpPr>
        <p:spPr>
          <a:xfrm>
            <a:off x="7901753" y="3783998"/>
            <a:ext cx="683351" cy="71377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a:effectLst>
            <a:outerShdw blurRad="50800" dist="508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 Placeholder 1">
            <a:extLst>
              <a:ext uri="{FF2B5EF4-FFF2-40B4-BE49-F238E27FC236}">
                <a16:creationId xmlns:a16="http://schemas.microsoft.com/office/drawing/2014/main" id="{CD3353DD-F3F8-6549-A767-6657320EEC3A}"/>
              </a:ext>
            </a:extLst>
          </p:cNvPr>
          <p:cNvSpPr txBox="1">
            <a:spLocks/>
          </p:cNvSpPr>
          <p:nvPr/>
        </p:nvSpPr>
        <p:spPr>
          <a:xfrm>
            <a:off x="352272" y="892640"/>
            <a:ext cx="7891156" cy="39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2"/>
              </a:buClr>
              <a:buSzPts val="1400"/>
              <a:buFont typeface="Open Sans Light"/>
              <a:buNone/>
              <a:defRPr sz="14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r>
              <a:rPr lang="en-KE" sz="2000" b="1">
                <a:latin typeface="Abadi MT Condensed Light" panose="020B0306030101010103" pitchFamily="34" charset="77"/>
              </a:rPr>
              <a:t>Make sure you include a variety of relevant actors.</a:t>
            </a:r>
            <a:endParaRPr lang="en-US" sz="2000" b="1" dirty="0">
              <a:latin typeface="Abadi MT Condensed Light" panose="020B0306030101010103" pitchFamily="34" charset="77"/>
            </a:endParaRPr>
          </a:p>
        </p:txBody>
      </p:sp>
    </p:spTree>
    <p:extLst>
      <p:ext uri="{BB962C8B-B14F-4D97-AF65-F5344CB8AC3E}">
        <p14:creationId xmlns:p14="http://schemas.microsoft.com/office/powerpoint/2010/main" val="223898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1FC656A-BF5D-694C-8432-798E331C0F34}"/>
              </a:ext>
            </a:extLst>
          </p:cNvPr>
          <p:cNvSpPr>
            <a:spLocks noGrp="1"/>
          </p:cNvSpPr>
          <p:nvPr>
            <p:ph type="body" idx="1"/>
          </p:nvPr>
        </p:nvSpPr>
        <p:spPr>
          <a:xfrm>
            <a:off x="438915" y="452746"/>
            <a:ext cx="7787400" cy="445800"/>
          </a:xfrm>
        </p:spPr>
        <p:txBody>
          <a:bodyPr/>
          <a:lstStyle/>
          <a:p>
            <a:r>
              <a:rPr lang="fr-KE" sz="2400" b="1" dirty="0">
                <a:solidFill>
                  <a:schemeClr val="bg1"/>
                </a:solidFill>
                <a:latin typeface="Abadi MT Condensed Light" panose="020B0306030101010103" pitchFamily="34" charset="77"/>
              </a:rPr>
              <a:t>Urban Thinkers Schedule </a:t>
            </a:r>
            <a:r>
              <a:rPr lang="fr-KE" sz="1800" b="1">
                <a:solidFill>
                  <a:schemeClr val="bg1"/>
                </a:solidFill>
                <a:latin typeface="Abadi MT Condensed Light" panose="020B0306030101010103" pitchFamily="34" charset="77"/>
              </a:rPr>
              <a:t>– </a:t>
            </a:r>
            <a:r>
              <a:rPr lang="en-US" sz="1800" b="1" dirty="0">
                <a:solidFill>
                  <a:schemeClr val="bg1"/>
                </a:solidFill>
                <a:latin typeface="Abadi MT Condensed Light" panose="020B0306030101010103" pitchFamily="34" charset="77"/>
              </a:rPr>
              <a:t>EXAMPLE</a:t>
            </a:r>
            <a:r>
              <a:rPr lang="fr-KE" sz="1800" b="1">
                <a:solidFill>
                  <a:schemeClr val="bg1"/>
                </a:solidFill>
                <a:latin typeface="Abadi MT Condensed Light" panose="020B0306030101010103" pitchFamily="34" charset="77"/>
              </a:rPr>
              <a:t> of </a:t>
            </a:r>
            <a:r>
              <a:rPr lang="en-US" sz="1800" b="1" dirty="0">
                <a:solidFill>
                  <a:schemeClr val="bg1"/>
                </a:solidFill>
                <a:latin typeface="Abadi MT Condensed Light" panose="020B0306030101010103" pitchFamily="34" charset="77"/>
              </a:rPr>
              <a:t>an </a:t>
            </a:r>
            <a:r>
              <a:rPr lang="en-US" sz="1800" b="1" u="sng" dirty="0">
                <a:solidFill>
                  <a:schemeClr val="bg1"/>
                </a:solidFill>
                <a:latin typeface="Abadi MT Condensed Light" panose="020B0306030101010103" pitchFamily="34" charset="77"/>
              </a:rPr>
              <a:t>in-presence</a:t>
            </a:r>
            <a:r>
              <a:rPr lang="fr-KE" sz="1800" b="1" u="sng">
                <a:solidFill>
                  <a:schemeClr val="bg1"/>
                </a:solidFill>
                <a:latin typeface="Abadi MT Condensed Light" panose="020B0306030101010103" pitchFamily="34" charset="77"/>
              </a:rPr>
              <a:t> </a:t>
            </a:r>
            <a:r>
              <a:rPr lang="fr-KE" sz="1800" b="1" u="sng" dirty="0">
                <a:solidFill>
                  <a:schemeClr val="bg1"/>
                </a:solidFill>
                <a:latin typeface="Abadi MT Condensed Light" panose="020B0306030101010103" pitchFamily="34" charset="77"/>
              </a:rPr>
              <a:t>UTC</a:t>
            </a:r>
          </a:p>
        </p:txBody>
      </p:sp>
      <p:sp>
        <p:nvSpPr>
          <p:cNvPr id="5" name="TextBox 4">
            <a:extLst>
              <a:ext uri="{FF2B5EF4-FFF2-40B4-BE49-F238E27FC236}">
                <a16:creationId xmlns:a16="http://schemas.microsoft.com/office/drawing/2014/main" id="{D86179C7-8F8A-7845-8DE3-B4FDB7F2B6F7}"/>
              </a:ext>
            </a:extLst>
          </p:cNvPr>
          <p:cNvSpPr txBox="1"/>
          <p:nvPr/>
        </p:nvSpPr>
        <p:spPr>
          <a:xfrm>
            <a:off x="722940" y="2351407"/>
            <a:ext cx="1366080" cy="923330"/>
          </a:xfrm>
          <a:prstGeom prst="rect">
            <a:avLst/>
          </a:prstGeom>
          <a:noFill/>
        </p:spPr>
        <p:txBody>
          <a:bodyPr wrap="square" rtlCol="0">
            <a:spAutoFit/>
          </a:bodyPr>
          <a:lstStyle/>
          <a:p>
            <a:pPr algn="ctr"/>
            <a:r>
              <a:rPr lang="en-KE" sz="1800" dirty="0">
                <a:solidFill>
                  <a:schemeClr val="bg1"/>
                </a:solidFill>
                <a:latin typeface="Abadi MT Condensed Light" panose="020B0306030101010103" pitchFamily="34" charset="77"/>
              </a:rPr>
              <a:t>URBAN THINKERS SESSION 1</a:t>
            </a:r>
          </a:p>
        </p:txBody>
      </p:sp>
      <p:sp>
        <p:nvSpPr>
          <p:cNvPr id="6" name="TextBox 6">
            <a:extLst>
              <a:ext uri="{FF2B5EF4-FFF2-40B4-BE49-F238E27FC236}">
                <a16:creationId xmlns:a16="http://schemas.microsoft.com/office/drawing/2014/main" id="{D81B0981-AC34-E34A-BA21-4E7F71C3A29A}"/>
              </a:ext>
            </a:extLst>
          </p:cNvPr>
          <p:cNvSpPr txBox="1"/>
          <p:nvPr/>
        </p:nvSpPr>
        <p:spPr>
          <a:xfrm>
            <a:off x="3953147" y="2482557"/>
            <a:ext cx="1896673" cy="461665"/>
          </a:xfrm>
          <a:prstGeom prst="rect">
            <a:avLst/>
          </a:prstGeom>
          <a:noFill/>
        </p:spPr>
        <p:txBody>
          <a:bodyPr wrap="none" rtlCol="0">
            <a:spAutoFit/>
          </a:bodyPr>
          <a:lstStyle/>
          <a:p>
            <a:r>
              <a:rPr lang="en-KE" sz="2400" dirty="0">
                <a:solidFill>
                  <a:schemeClr val="bg1"/>
                </a:solidFill>
                <a:latin typeface="Abadi MT Condensed Light" panose="020B0306030101010103" pitchFamily="34" charset="77"/>
              </a:rPr>
              <a:t>ROUND-TABLE 1</a:t>
            </a:r>
          </a:p>
        </p:txBody>
      </p:sp>
      <p:sp>
        <p:nvSpPr>
          <p:cNvPr id="7" name="TextBox 8">
            <a:extLst>
              <a:ext uri="{FF2B5EF4-FFF2-40B4-BE49-F238E27FC236}">
                <a16:creationId xmlns:a16="http://schemas.microsoft.com/office/drawing/2014/main" id="{B89C13BA-C54C-C74D-9CAE-EBFB274F1CC5}"/>
              </a:ext>
            </a:extLst>
          </p:cNvPr>
          <p:cNvSpPr txBox="1"/>
          <p:nvPr/>
        </p:nvSpPr>
        <p:spPr>
          <a:xfrm>
            <a:off x="6181336" y="2686969"/>
            <a:ext cx="1983614" cy="461665"/>
          </a:xfrm>
          <a:prstGeom prst="rect">
            <a:avLst/>
          </a:prstGeom>
          <a:noFill/>
        </p:spPr>
        <p:txBody>
          <a:bodyPr wrap="square" rtlCol="0">
            <a:spAutoFit/>
          </a:bodyPr>
          <a:lstStyle/>
          <a:p>
            <a:pPr algn="ctr"/>
            <a:r>
              <a:rPr lang="en-KE" sz="2400" dirty="0">
                <a:solidFill>
                  <a:schemeClr val="bg1"/>
                </a:solidFill>
                <a:latin typeface="Abadi MT Condensed Light" panose="020B0306030101010103" pitchFamily="34" charset="77"/>
              </a:rPr>
              <a:t>ACTION DAY</a:t>
            </a:r>
          </a:p>
        </p:txBody>
      </p:sp>
      <p:sp>
        <p:nvSpPr>
          <p:cNvPr id="8" name="TextBox 13">
            <a:extLst>
              <a:ext uri="{FF2B5EF4-FFF2-40B4-BE49-F238E27FC236}">
                <a16:creationId xmlns:a16="http://schemas.microsoft.com/office/drawing/2014/main" id="{5899D5AF-A4B5-9B4C-B8AD-8610D0F3B1F3}"/>
              </a:ext>
            </a:extLst>
          </p:cNvPr>
          <p:cNvSpPr txBox="1"/>
          <p:nvPr/>
        </p:nvSpPr>
        <p:spPr>
          <a:xfrm>
            <a:off x="1458955" y="1734712"/>
            <a:ext cx="1282723" cy="523220"/>
          </a:xfrm>
          <a:prstGeom prst="rect">
            <a:avLst/>
          </a:prstGeom>
          <a:noFill/>
        </p:spPr>
        <p:txBody>
          <a:bodyPr wrap="none" rtlCol="0">
            <a:spAutoFit/>
          </a:bodyPr>
          <a:lstStyle/>
          <a:p>
            <a:r>
              <a:rPr lang="en-KE" sz="2800" dirty="0">
                <a:solidFill>
                  <a:schemeClr val="bg1"/>
                </a:solidFill>
                <a:latin typeface="Abadi MT Condensed Light" panose="020B0306030101010103" pitchFamily="34" charset="77"/>
              </a:rPr>
              <a:t>OPENING</a:t>
            </a:r>
          </a:p>
        </p:txBody>
      </p:sp>
      <p:sp>
        <p:nvSpPr>
          <p:cNvPr id="9" name="TextBox 2">
            <a:extLst>
              <a:ext uri="{FF2B5EF4-FFF2-40B4-BE49-F238E27FC236}">
                <a16:creationId xmlns:a16="http://schemas.microsoft.com/office/drawing/2014/main" id="{FDD25BF2-0004-164D-92FA-4D35ACB0E167}"/>
              </a:ext>
            </a:extLst>
          </p:cNvPr>
          <p:cNvSpPr txBox="1"/>
          <p:nvPr/>
        </p:nvSpPr>
        <p:spPr>
          <a:xfrm>
            <a:off x="1473416" y="3329839"/>
            <a:ext cx="1287532"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LUNCH BREAK</a:t>
            </a:r>
          </a:p>
        </p:txBody>
      </p:sp>
      <p:sp>
        <p:nvSpPr>
          <p:cNvPr id="11" name="TextBox 15">
            <a:extLst>
              <a:ext uri="{FF2B5EF4-FFF2-40B4-BE49-F238E27FC236}">
                <a16:creationId xmlns:a16="http://schemas.microsoft.com/office/drawing/2014/main" id="{971AEEBB-B202-CF4A-B17E-ACBC4C2A36EE}"/>
              </a:ext>
            </a:extLst>
          </p:cNvPr>
          <p:cNvSpPr txBox="1"/>
          <p:nvPr/>
        </p:nvSpPr>
        <p:spPr>
          <a:xfrm>
            <a:off x="1424149" y="4067153"/>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LAB 2</a:t>
            </a:r>
          </a:p>
        </p:txBody>
      </p:sp>
      <p:sp>
        <p:nvSpPr>
          <p:cNvPr id="12" name="TextBox 16">
            <a:extLst>
              <a:ext uri="{FF2B5EF4-FFF2-40B4-BE49-F238E27FC236}">
                <a16:creationId xmlns:a16="http://schemas.microsoft.com/office/drawing/2014/main" id="{E511F458-A2E0-B642-9D11-E3F8846EF836}"/>
              </a:ext>
            </a:extLst>
          </p:cNvPr>
          <p:cNvSpPr txBox="1"/>
          <p:nvPr/>
        </p:nvSpPr>
        <p:spPr>
          <a:xfrm>
            <a:off x="2201307" y="3744638"/>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LAB 3</a:t>
            </a:r>
          </a:p>
        </p:txBody>
      </p:sp>
      <p:sp>
        <p:nvSpPr>
          <p:cNvPr id="13" name="TextBox 17">
            <a:extLst>
              <a:ext uri="{FF2B5EF4-FFF2-40B4-BE49-F238E27FC236}">
                <a16:creationId xmlns:a16="http://schemas.microsoft.com/office/drawing/2014/main" id="{E88C8F78-ED83-1943-BAE6-A6C15E577360}"/>
              </a:ext>
            </a:extLst>
          </p:cNvPr>
          <p:cNvSpPr txBox="1"/>
          <p:nvPr/>
        </p:nvSpPr>
        <p:spPr>
          <a:xfrm>
            <a:off x="1970857" y="2351407"/>
            <a:ext cx="1508182" cy="923330"/>
          </a:xfrm>
          <a:prstGeom prst="rect">
            <a:avLst/>
          </a:prstGeom>
          <a:noFill/>
        </p:spPr>
        <p:txBody>
          <a:bodyPr wrap="square" rtlCol="0">
            <a:spAutoFit/>
          </a:bodyPr>
          <a:lstStyle/>
          <a:p>
            <a:pPr algn="ctr"/>
            <a:r>
              <a:rPr lang="en-KE" sz="1800" dirty="0">
                <a:solidFill>
                  <a:schemeClr val="bg1"/>
                </a:solidFill>
                <a:latin typeface="Abadi MT Condensed Light" panose="020B0306030101010103" pitchFamily="34" charset="77"/>
              </a:rPr>
              <a:t>URBAN </a:t>
            </a:r>
            <a:r>
              <a:rPr lang="en-KE" sz="1800">
                <a:solidFill>
                  <a:schemeClr val="bg1"/>
                </a:solidFill>
                <a:latin typeface="Abadi MT Condensed Light" panose="020B0306030101010103" pitchFamily="34" charset="77"/>
              </a:rPr>
              <a:t>THINKERS SESSION </a:t>
            </a:r>
            <a:r>
              <a:rPr lang="en-KE" sz="1800" dirty="0">
                <a:solidFill>
                  <a:schemeClr val="bg1"/>
                </a:solidFill>
                <a:latin typeface="Abadi MT Condensed Light" panose="020B0306030101010103" pitchFamily="34" charset="77"/>
              </a:rPr>
              <a:t>2</a:t>
            </a:r>
          </a:p>
        </p:txBody>
      </p:sp>
      <p:sp>
        <p:nvSpPr>
          <p:cNvPr id="14" name="TextBox 18">
            <a:extLst>
              <a:ext uri="{FF2B5EF4-FFF2-40B4-BE49-F238E27FC236}">
                <a16:creationId xmlns:a16="http://schemas.microsoft.com/office/drawing/2014/main" id="{00DE20B7-D09A-FE4F-9209-B551B564360A}"/>
              </a:ext>
            </a:extLst>
          </p:cNvPr>
          <p:cNvSpPr txBox="1"/>
          <p:nvPr/>
        </p:nvSpPr>
        <p:spPr>
          <a:xfrm>
            <a:off x="4221480" y="1774671"/>
            <a:ext cx="1263487" cy="707886"/>
          </a:xfrm>
          <a:prstGeom prst="rect">
            <a:avLst/>
          </a:prstGeom>
          <a:noFill/>
        </p:spPr>
        <p:txBody>
          <a:bodyPr wrap="none" rtlCol="0">
            <a:spAutoFit/>
          </a:bodyPr>
          <a:lstStyle/>
          <a:p>
            <a:pPr algn="ctr"/>
            <a:r>
              <a:rPr lang="en-KE" sz="2000" dirty="0">
                <a:solidFill>
                  <a:schemeClr val="bg1"/>
                </a:solidFill>
                <a:latin typeface="Abadi MT Condensed Light" panose="020B0306030101010103" pitchFamily="34" charset="77"/>
              </a:rPr>
              <a:t>SUMMARY </a:t>
            </a:r>
            <a:endParaRPr lang="fr-FR" sz="2000" dirty="0">
              <a:solidFill>
                <a:schemeClr val="bg1"/>
              </a:solidFill>
              <a:latin typeface="Abadi MT Condensed Light" panose="020B0306030101010103" pitchFamily="34" charset="77"/>
            </a:endParaRPr>
          </a:p>
          <a:p>
            <a:pPr algn="ctr"/>
            <a:r>
              <a:rPr lang="en-KE" sz="2000" dirty="0">
                <a:solidFill>
                  <a:schemeClr val="bg1"/>
                </a:solidFill>
                <a:latin typeface="Abadi MT Condensed Light" panose="020B0306030101010103" pitchFamily="34" charset="77"/>
              </a:rPr>
              <a:t>FROM DAY 1</a:t>
            </a:r>
          </a:p>
        </p:txBody>
      </p:sp>
      <p:sp>
        <p:nvSpPr>
          <p:cNvPr id="15" name="TextBox 20">
            <a:extLst>
              <a:ext uri="{FF2B5EF4-FFF2-40B4-BE49-F238E27FC236}">
                <a16:creationId xmlns:a16="http://schemas.microsoft.com/office/drawing/2014/main" id="{D0CA9181-FDA5-334D-A35F-192DD4E50BFA}"/>
              </a:ext>
            </a:extLst>
          </p:cNvPr>
          <p:cNvSpPr txBox="1"/>
          <p:nvPr/>
        </p:nvSpPr>
        <p:spPr>
          <a:xfrm>
            <a:off x="3898520" y="3513805"/>
            <a:ext cx="1896673" cy="461665"/>
          </a:xfrm>
          <a:prstGeom prst="rect">
            <a:avLst/>
          </a:prstGeom>
          <a:noFill/>
        </p:spPr>
        <p:txBody>
          <a:bodyPr wrap="none" rtlCol="0">
            <a:spAutoFit/>
          </a:bodyPr>
          <a:lstStyle/>
          <a:p>
            <a:r>
              <a:rPr lang="en-KE" sz="2400" dirty="0">
                <a:solidFill>
                  <a:schemeClr val="bg1"/>
                </a:solidFill>
                <a:latin typeface="Abadi MT Condensed Light" panose="020B0306030101010103" pitchFamily="34" charset="77"/>
              </a:rPr>
              <a:t>ROUND-TABLE 2</a:t>
            </a:r>
          </a:p>
        </p:txBody>
      </p:sp>
      <p:sp>
        <p:nvSpPr>
          <p:cNvPr id="16" name="ZoneTexte 15">
            <a:extLst>
              <a:ext uri="{FF2B5EF4-FFF2-40B4-BE49-F238E27FC236}">
                <a16:creationId xmlns:a16="http://schemas.microsoft.com/office/drawing/2014/main" id="{26748E28-104E-8241-B272-C59010515C12}"/>
              </a:ext>
            </a:extLst>
          </p:cNvPr>
          <p:cNvSpPr txBox="1"/>
          <p:nvPr/>
        </p:nvSpPr>
        <p:spPr>
          <a:xfrm>
            <a:off x="1662194" y="1104735"/>
            <a:ext cx="1287532" cy="523220"/>
          </a:xfrm>
          <a:prstGeom prst="rect">
            <a:avLst/>
          </a:prstGeom>
          <a:noFill/>
        </p:spPr>
        <p:txBody>
          <a:bodyPr wrap="square" rtlCol="0">
            <a:spAutoFit/>
          </a:bodyPr>
          <a:lstStyle/>
          <a:p>
            <a:r>
              <a:rPr lang="fr-KE" sz="2800" u="sng" dirty="0">
                <a:solidFill>
                  <a:schemeClr val="bg1"/>
                </a:solidFill>
                <a:latin typeface="Abadi MT Condensed Light" panose="020B0306030101010103" pitchFamily="34" charset="77"/>
              </a:rPr>
              <a:t>DAY 1</a:t>
            </a:r>
          </a:p>
        </p:txBody>
      </p:sp>
      <p:sp>
        <p:nvSpPr>
          <p:cNvPr id="17" name="TextBox 15">
            <a:extLst>
              <a:ext uri="{FF2B5EF4-FFF2-40B4-BE49-F238E27FC236}">
                <a16:creationId xmlns:a16="http://schemas.microsoft.com/office/drawing/2014/main" id="{F6ADEAD4-26B7-C144-BAEB-F6B04E4EB22F}"/>
              </a:ext>
            </a:extLst>
          </p:cNvPr>
          <p:cNvSpPr txBox="1"/>
          <p:nvPr/>
        </p:nvSpPr>
        <p:spPr>
          <a:xfrm>
            <a:off x="874205" y="3728869"/>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a:t>
            </a:r>
            <a:r>
              <a:rPr lang="en-KE" sz="1800">
                <a:solidFill>
                  <a:schemeClr val="bg1"/>
                </a:solidFill>
                <a:latin typeface="Abadi MT Condensed Light" panose="020B0306030101010103" pitchFamily="34" charset="77"/>
              </a:rPr>
              <a:t>LAB </a:t>
            </a:r>
            <a:r>
              <a:rPr lang="fr-FR" sz="1800" dirty="0">
                <a:solidFill>
                  <a:schemeClr val="bg1"/>
                </a:solidFill>
                <a:latin typeface="Abadi MT Condensed Light" panose="020B0306030101010103" pitchFamily="34" charset="77"/>
              </a:rPr>
              <a:t>1</a:t>
            </a:r>
            <a:endParaRPr lang="en-KE" sz="1800" dirty="0">
              <a:solidFill>
                <a:schemeClr val="bg1"/>
              </a:solidFill>
              <a:latin typeface="Abadi MT Condensed Light" panose="020B0306030101010103" pitchFamily="34" charset="77"/>
            </a:endParaRPr>
          </a:p>
        </p:txBody>
      </p:sp>
      <p:sp>
        <p:nvSpPr>
          <p:cNvPr id="18" name="TextBox 2">
            <a:extLst>
              <a:ext uri="{FF2B5EF4-FFF2-40B4-BE49-F238E27FC236}">
                <a16:creationId xmlns:a16="http://schemas.microsoft.com/office/drawing/2014/main" id="{8282CA3A-5133-F148-BBAD-6CC765EC6107}"/>
              </a:ext>
            </a:extLst>
          </p:cNvPr>
          <p:cNvSpPr txBox="1"/>
          <p:nvPr/>
        </p:nvSpPr>
        <p:spPr>
          <a:xfrm>
            <a:off x="4242878" y="3117648"/>
            <a:ext cx="1287532"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LUNCH BREAK</a:t>
            </a:r>
          </a:p>
        </p:txBody>
      </p:sp>
      <p:sp>
        <p:nvSpPr>
          <p:cNvPr id="19" name="ZoneTexte 18">
            <a:extLst>
              <a:ext uri="{FF2B5EF4-FFF2-40B4-BE49-F238E27FC236}">
                <a16:creationId xmlns:a16="http://schemas.microsoft.com/office/drawing/2014/main" id="{71B673A1-013B-A44F-91E2-8A9BC431D595}"/>
              </a:ext>
            </a:extLst>
          </p:cNvPr>
          <p:cNvSpPr txBox="1"/>
          <p:nvPr/>
        </p:nvSpPr>
        <p:spPr>
          <a:xfrm>
            <a:off x="4382902" y="1141617"/>
            <a:ext cx="1287532" cy="523220"/>
          </a:xfrm>
          <a:prstGeom prst="rect">
            <a:avLst/>
          </a:prstGeom>
          <a:noFill/>
        </p:spPr>
        <p:txBody>
          <a:bodyPr wrap="square" rtlCol="0">
            <a:spAutoFit/>
          </a:bodyPr>
          <a:lstStyle/>
          <a:p>
            <a:r>
              <a:rPr lang="fr-KE" sz="2800" u="sng" dirty="0">
                <a:solidFill>
                  <a:schemeClr val="bg1"/>
                </a:solidFill>
                <a:latin typeface="Abadi MT Condensed Light" panose="020B0306030101010103" pitchFamily="34" charset="77"/>
              </a:rPr>
              <a:t>DAY 2</a:t>
            </a:r>
          </a:p>
        </p:txBody>
      </p:sp>
      <p:sp>
        <p:nvSpPr>
          <p:cNvPr id="20" name="ZoneTexte 19">
            <a:extLst>
              <a:ext uri="{FF2B5EF4-FFF2-40B4-BE49-F238E27FC236}">
                <a16:creationId xmlns:a16="http://schemas.microsoft.com/office/drawing/2014/main" id="{68CF46A2-1120-2144-85DC-4D6B885319FA}"/>
              </a:ext>
            </a:extLst>
          </p:cNvPr>
          <p:cNvSpPr txBox="1"/>
          <p:nvPr/>
        </p:nvSpPr>
        <p:spPr>
          <a:xfrm>
            <a:off x="6687406" y="1126236"/>
            <a:ext cx="1287532" cy="523220"/>
          </a:xfrm>
          <a:prstGeom prst="rect">
            <a:avLst/>
          </a:prstGeom>
          <a:noFill/>
        </p:spPr>
        <p:txBody>
          <a:bodyPr wrap="square" rtlCol="0">
            <a:spAutoFit/>
          </a:bodyPr>
          <a:lstStyle/>
          <a:p>
            <a:r>
              <a:rPr lang="fr-KE" sz="2800" u="sng" dirty="0">
                <a:solidFill>
                  <a:schemeClr val="bg1"/>
                </a:solidFill>
                <a:latin typeface="Abadi MT Condensed Light" panose="020B0306030101010103" pitchFamily="34" charset="77"/>
              </a:rPr>
              <a:t>DAY 3</a:t>
            </a:r>
          </a:p>
        </p:txBody>
      </p:sp>
      <p:sp>
        <p:nvSpPr>
          <p:cNvPr id="21" name="TextBox 13">
            <a:extLst>
              <a:ext uri="{FF2B5EF4-FFF2-40B4-BE49-F238E27FC236}">
                <a16:creationId xmlns:a16="http://schemas.microsoft.com/office/drawing/2014/main" id="{D7370652-7348-D14B-8090-7BE49A24A58F}"/>
              </a:ext>
            </a:extLst>
          </p:cNvPr>
          <p:cNvSpPr txBox="1"/>
          <p:nvPr/>
        </p:nvSpPr>
        <p:spPr>
          <a:xfrm>
            <a:off x="6554700" y="3513805"/>
            <a:ext cx="1303562" cy="954107"/>
          </a:xfrm>
          <a:prstGeom prst="rect">
            <a:avLst/>
          </a:prstGeom>
          <a:noFill/>
        </p:spPr>
        <p:txBody>
          <a:bodyPr wrap="none" rtlCol="0">
            <a:spAutoFit/>
          </a:bodyPr>
          <a:lstStyle/>
          <a:p>
            <a:r>
              <a:rPr lang="fr-FR" sz="2800" dirty="0">
                <a:solidFill>
                  <a:schemeClr val="bg1"/>
                </a:solidFill>
                <a:latin typeface="Abadi MT Condensed Light" panose="020B0306030101010103" pitchFamily="34" charset="77"/>
              </a:rPr>
              <a:t>CLOSING </a:t>
            </a:r>
          </a:p>
          <a:p>
            <a:r>
              <a:rPr lang="fr-FR" sz="2800" dirty="0">
                <a:solidFill>
                  <a:schemeClr val="bg1"/>
                </a:solidFill>
                <a:latin typeface="Abadi MT Condensed Light" panose="020B0306030101010103" pitchFamily="34" charset="77"/>
              </a:rPr>
              <a:t>SESSION </a:t>
            </a:r>
            <a:endParaRPr lang="en-KE" sz="2800" dirty="0">
              <a:solidFill>
                <a:schemeClr val="bg1"/>
              </a:solidFill>
              <a:latin typeface="Abadi MT Condensed Light" panose="020B0306030101010103" pitchFamily="34" charset="77"/>
            </a:endParaRPr>
          </a:p>
        </p:txBody>
      </p:sp>
      <p:sp>
        <p:nvSpPr>
          <p:cNvPr id="3" name="TextBox 8">
            <a:extLst>
              <a:ext uri="{FF2B5EF4-FFF2-40B4-BE49-F238E27FC236}">
                <a16:creationId xmlns:a16="http://schemas.microsoft.com/office/drawing/2014/main" id="{F988C0DF-92D9-7744-7AF7-F4508BA440D3}"/>
              </a:ext>
            </a:extLst>
          </p:cNvPr>
          <p:cNvSpPr txBox="1"/>
          <p:nvPr/>
        </p:nvSpPr>
        <p:spPr>
          <a:xfrm>
            <a:off x="3808083" y="4050480"/>
            <a:ext cx="2077545" cy="400110"/>
          </a:xfrm>
          <a:prstGeom prst="rect">
            <a:avLst/>
          </a:prstGeom>
          <a:noFill/>
        </p:spPr>
        <p:txBody>
          <a:bodyPr wrap="square" rtlCol="0">
            <a:spAutoFit/>
          </a:bodyPr>
          <a:lstStyle/>
          <a:p>
            <a:pPr algn="ctr"/>
            <a:r>
              <a:rPr lang="fr-FR" sz="2000" dirty="0">
                <a:solidFill>
                  <a:schemeClr val="bg1"/>
                </a:solidFill>
                <a:latin typeface="Abadi MT Condensed Light" panose="020B0306030101010103" pitchFamily="34" charset="77"/>
              </a:rPr>
              <a:t>URBAN CINEMA</a:t>
            </a:r>
            <a:endParaRPr lang="en-KE" sz="2000" dirty="0">
              <a:solidFill>
                <a:schemeClr val="bg1"/>
              </a:solidFill>
              <a:latin typeface="Abadi MT Condensed Light" panose="020B0306030101010103" pitchFamily="34" charset="77"/>
            </a:endParaRPr>
          </a:p>
        </p:txBody>
      </p:sp>
      <p:sp>
        <p:nvSpPr>
          <p:cNvPr id="4" name="TextBox 8">
            <a:extLst>
              <a:ext uri="{FF2B5EF4-FFF2-40B4-BE49-F238E27FC236}">
                <a16:creationId xmlns:a16="http://schemas.microsoft.com/office/drawing/2014/main" id="{BC0FEFF8-5A20-F955-33A7-1D2BC25E7659}"/>
              </a:ext>
            </a:extLst>
          </p:cNvPr>
          <p:cNvSpPr txBox="1"/>
          <p:nvPr/>
        </p:nvSpPr>
        <p:spPr>
          <a:xfrm>
            <a:off x="6148770" y="1814269"/>
            <a:ext cx="2077545" cy="707886"/>
          </a:xfrm>
          <a:prstGeom prst="rect">
            <a:avLst/>
          </a:prstGeom>
          <a:noFill/>
        </p:spPr>
        <p:txBody>
          <a:bodyPr wrap="square" rtlCol="0">
            <a:spAutoFit/>
          </a:bodyPr>
          <a:lstStyle/>
          <a:p>
            <a:pPr algn="ctr"/>
            <a:r>
              <a:rPr lang="fr-FR" sz="2000" dirty="0">
                <a:solidFill>
                  <a:schemeClr val="bg1"/>
                </a:solidFill>
                <a:latin typeface="Abadi MT Condensed Light" panose="020B0306030101010103" pitchFamily="34" charset="77"/>
              </a:rPr>
              <a:t>URBAN JOURNALISM </a:t>
            </a:r>
          </a:p>
          <a:p>
            <a:pPr algn="ctr"/>
            <a:r>
              <a:rPr lang="fr-FR" sz="2000" dirty="0">
                <a:solidFill>
                  <a:schemeClr val="bg1"/>
                </a:solidFill>
                <a:latin typeface="Abadi MT Condensed Light" panose="020B0306030101010103" pitchFamily="34" charset="77"/>
              </a:rPr>
              <a:t>ACADEMY WORKSHOP</a:t>
            </a:r>
            <a:endParaRPr lang="en-KE" sz="2000" dirty="0">
              <a:solidFill>
                <a:schemeClr val="bg1"/>
              </a:solidFill>
              <a:latin typeface="Abadi MT Condensed Light" panose="020B0306030101010103" pitchFamily="34" charset="77"/>
            </a:endParaRPr>
          </a:p>
        </p:txBody>
      </p:sp>
    </p:spTree>
    <p:extLst>
      <p:ext uri="{BB962C8B-B14F-4D97-AF65-F5344CB8AC3E}">
        <p14:creationId xmlns:p14="http://schemas.microsoft.com/office/powerpoint/2010/main" val="263659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1FC656A-BF5D-694C-8432-798E331C0F34}"/>
              </a:ext>
            </a:extLst>
          </p:cNvPr>
          <p:cNvSpPr>
            <a:spLocks noGrp="1"/>
          </p:cNvSpPr>
          <p:nvPr>
            <p:ph type="body" idx="1"/>
          </p:nvPr>
        </p:nvSpPr>
        <p:spPr>
          <a:xfrm>
            <a:off x="398464" y="437495"/>
            <a:ext cx="7787400" cy="445800"/>
          </a:xfrm>
        </p:spPr>
        <p:txBody>
          <a:bodyPr/>
          <a:lstStyle/>
          <a:p>
            <a:r>
              <a:rPr lang="fr-KE" sz="2400" b="1" dirty="0">
                <a:solidFill>
                  <a:schemeClr val="bg1"/>
                </a:solidFill>
                <a:latin typeface="Abadi MT Condensed Light" panose="020B0306030101010103" pitchFamily="34" charset="77"/>
              </a:rPr>
              <a:t>Urban Thinkers Schedule </a:t>
            </a:r>
            <a:r>
              <a:rPr lang="fr-KE" sz="1800" b="1">
                <a:solidFill>
                  <a:schemeClr val="bg1"/>
                </a:solidFill>
                <a:latin typeface="Abadi MT Condensed Light" panose="020B0306030101010103" pitchFamily="34" charset="77"/>
              </a:rPr>
              <a:t>– </a:t>
            </a:r>
            <a:r>
              <a:rPr lang="en-US" sz="1800" b="1" dirty="0">
                <a:solidFill>
                  <a:schemeClr val="bg1"/>
                </a:solidFill>
                <a:latin typeface="Abadi MT Condensed Light" panose="020B0306030101010103" pitchFamily="34" charset="77"/>
              </a:rPr>
              <a:t>EXAMPLE</a:t>
            </a:r>
            <a:r>
              <a:rPr lang="fr-KE" sz="1800" b="1">
                <a:solidFill>
                  <a:schemeClr val="bg1"/>
                </a:solidFill>
                <a:latin typeface="Abadi MT Condensed Light" panose="020B0306030101010103" pitchFamily="34" charset="77"/>
              </a:rPr>
              <a:t> </a:t>
            </a:r>
            <a:r>
              <a:rPr lang="fr-KE" sz="1800" b="1" dirty="0">
                <a:solidFill>
                  <a:schemeClr val="bg1"/>
                </a:solidFill>
                <a:latin typeface="Abadi MT Condensed Light" panose="020B0306030101010103" pitchFamily="34" charset="77"/>
              </a:rPr>
              <a:t>of </a:t>
            </a:r>
            <a:r>
              <a:rPr lang="fr-KE" sz="1800" b="1" u="sng">
                <a:solidFill>
                  <a:schemeClr val="bg1"/>
                </a:solidFill>
                <a:latin typeface="Abadi MT Condensed Light" panose="020B0306030101010103" pitchFamily="34" charset="77"/>
              </a:rPr>
              <a:t>UTC Webinar</a:t>
            </a:r>
            <a:r>
              <a:rPr lang="en-US" sz="1800" b="1" u="sng" dirty="0">
                <a:solidFill>
                  <a:schemeClr val="bg1"/>
                </a:solidFill>
                <a:latin typeface="Abadi MT Condensed Light" panose="020B0306030101010103" pitchFamily="34" charset="77"/>
              </a:rPr>
              <a:t> style</a:t>
            </a:r>
            <a:endParaRPr lang="fr-KE" sz="1800" b="1" u="sng" dirty="0">
              <a:solidFill>
                <a:schemeClr val="bg1"/>
              </a:solidFill>
              <a:latin typeface="Abadi MT Condensed Light" panose="020B0306030101010103" pitchFamily="34" charset="77"/>
            </a:endParaRPr>
          </a:p>
        </p:txBody>
      </p:sp>
      <p:sp>
        <p:nvSpPr>
          <p:cNvPr id="5" name="TextBox 4">
            <a:extLst>
              <a:ext uri="{FF2B5EF4-FFF2-40B4-BE49-F238E27FC236}">
                <a16:creationId xmlns:a16="http://schemas.microsoft.com/office/drawing/2014/main" id="{D86179C7-8F8A-7845-8DE3-B4FDB7F2B6F7}"/>
              </a:ext>
            </a:extLst>
          </p:cNvPr>
          <p:cNvSpPr txBox="1"/>
          <p:nvPr/>
        </p:nvSpPr>
        <p:spPr>
          <a:xfrm>
            <a:off x="694317" y="2236357"/>
            <a:ext cx="1366080" cy="923330"/>
          </a:xfrm>
          <a:prstGeom prst="rect">
            <a:avLst/>
          </a:prstGeom>
          <a:noFill/>
        </p:spPr>
        <p:txBody>
          <a:bodyPr wrap="square" rtlCol="0">
            <a:spAutoFit/>
          </a:bodyPr>
          <a:lstStyle/>
          <a:p>
            <a:r>
              <a:rPr lang="en-KE" sz="1800" dirty="0">
                <a:solidFill>
                  <a:schemeClr val="bg1"/>
                </a:solidFill>
                <a:latin typeface="Abadi MT Condensed Light" panose="020B0306030101010103" pitchFamily="34" charset="77"/>
              </a:rPr>
              <a:t>URBAN </a:t>
            </a:r>
            <a:r>
              <a:rPr lang="en-KE" sz="1800">
                <a:solidFill>
                  <a:schemeClr val="bg1"/>
                </a:solidFill>
                <a:latin typeface="Abadi MT Condensed Light" panose="020B0306030101010103" pitchFamily="34" charset="77"/>
              </a:rPr>
              <a:t>THINKERS SESSION </a:t>
            </a:r>
            <a:r>
              <a:rPr lang="en-KE" sz="1800" dirty="0">
                <a:solidFill>
                  <a:schemeClr val="bg1"/>
                </a:solidFill>
                <a:latin typeface="Abadi MT Condensed Light" panose="020B0306030101010103" pitchFamily="34" charset="77"/>
              </a:rPr>
              <a:t>1</a:t>
            </a:r>
          </a:p>
        </p:txBody>
      </p:sp>
      <p:sp>
        <p:nvSpPr>
          <p:cNvPr id="6" name="TextBox 6">
            <a:extLst>
              <a:ext uri="{FF2B5EF4-FFF2-40B4-BE49-F238E27FC236}">
                <a16:creationId xmlns:a16="http://schemas.microsoft.com/office/drawing/2014/main" id="{D81B0981-AC34-E34A-BA21-4E7F71C3A29A}"/>
              </a:ext>
            </a:extLst>
          </p:cNvPr>
          <p:cNvSpPr txBox="1"/>
          <p:nvPr/>
        </p:nvSpPr>
        <p:spPr>
          <a:xfrm>
            <a:off x="6649064" y="2911910"/>
            <a:ext cx="1755609" cy="461665"/>
          </a:xfrm>
          <a:prstGeom prst="rect">
            <a:avLst/>
          </a:prstGeom>
          <a:noFill/>
        </p:spPr>
        <p:txBody>
          <a:bodyPr wrap="none" rtlCol="0">
            <a:spAutoFit/>
          </a:bodyPr>
          <a:lstStyle/>
          <a:p>
            <a:r>
              <a:rPr lang="en-KE" sz="2400">
                <a:solidFill>
                  <a:schemeClr val="bg1"/>
                </a:solidFill>
                <a:latin typeface="Abadi MT Condensed Light" panose="020B0306030101010103" pitchFamily="34" charset="77"/>
              </a:rPr>
              <a:t>ROUND-TABLE </a:t>
            </a:r>
            <a:endParaRPr lang="en-KE" sz="2400" dirty="0">
              <a:solidFill>
                <a:schemeClr val="bg1"/>
              </a:solidFill>
              <a:latin typeface="Abadi MT Condensed Light" panose="020B0306030101010103" pitchFamily="34" charset="77"/>
            </a:endParaRPr>
          </a:p>
        </p:txBody>
      </p:sp>
      <p:sp>
        <p:nvSpPr>
          <p:cNvPr id="7" name="TextBox 8">
            <a:extLst>
              <a:ext uri="{FF2B5EF4-FFF2-40B4-BE49-F238E27FC236}">
                <a16:creationId xmlns:a16="http://schemas.microsoft.com/office/drawing/2014/main" id="{B89C13BA-C54C-C74D-9CAE-EBFB274F1CC5}"/>
              </a:ext>
            </a:extLst>
          </p:cNvPr>
          <p:cNvSpPr txBox="1"/>
          <p:nvPr/>
        </p:nvSpPr>
        <p:spPr>
          <a:xfrm>
            <a:off x="3738273" y="1916984"/>
            <a:ext cx="1983614" cy="707886"/>
          </a:xfrm>
          <a:prstGeom prst="rect">
            <a:avLst/>
          </a:prstGeom>
          <a:noFill/>
        </p:spPr>
        <p:txBody>
          <a:bodyPr wrap="square" rtlCol="0">
            <a:spAutoFit/>
          </a:bodyPr>
          <a:lstStyle/>
          <a:p>
            <a:pPr algn="ctr"/>
            <a:r>
              <a:rPr lang="fr-FR" sz="2000" dirty="0">
                <a:solidFill>
                  <a:schemeClr val="bg1"/>
                </a:solidFill>
                <a:latin typeface="Abadi MT Condensed Light" panose="020B0306030101010103" pitchFamily="34" charset="77"/>
              </a:rPr>
              <a:t>CAMPAIGN DAY ON SOCIAL MEDIAS </a:t>
            </a:r>
            <a:endParaRPr lang="en-KE" sz="2000" dirty="0">
              <a:solidFill>
                <a:schemeClr val="bg1"/>
              </a:solidFill>
              <a:latin typeface="Abadi MT Condensed Light" panose="020B0306030101010103" pitchFamily="34" charset="77"/>
            </a:endParaRPr>
          </a:p>
        </p:txBody>
      </p:sp>
      <p:sp>
        <p:nvSpPr>
          <p:cNvPr id="8" name="TextBox 13">
            <a:extLst>
              <a:ext uri="{FF2B5EF4-FFF2-40B4-BE49-F238E27FC236}">
                <a16:creationId xmlns:a16="http://schemas.microsoft.com/office/drawing/2014/main" id="{5899D5AF-A4B5-9B4C-B8AD-8610D0F3B1F3}"/>
              </a:ext>
            </a:extLst>
          </p:cNvPr>
          <p:cNvSpPr txBox="1"/>
          <p:nvPr/>
        </p:nvSpPr>
        <p:spPr>
          <a:xfrm>
            <a:off x="1309017" y="1751609"/>
            <a:ext cx="1127232" cy="461665"/>
          </a:xfrm>
          <a:prstGeom prst="rect">
            <a:avLst/>
          </a:prstGeom>
          <a:noFill/>
        </p:spPr>
        <p:txBody>
          <a:bodyPr wrap="none" rtlCol="0">
            <a:spAutoFit/>
          </a:bodyPr>
          <a:lstStyle/>
          <a:p>
            <a:r>
              <a:rPr lang="en-KE" sz="2400" dirty="0">
                <a:solidFill>
                  <a:schemeClr val="bg1"/>
                </a:solidFill>
                <a:latin typeface="Abadi MT Condensed Light" panose="020B0306030101010103" pitchFamily="34" charset="77"/>
              </a:rPr>
              <a:t>OPENING</a:t>
            </a:r>
          </a:p>
        </p:txBody>
      </p:sp>
      <p:sp>
        <p:nvSpPr>
          <p:cNvPr id="9" name="TextBox 2">
            <a:extLst>
              <a:ext uri="{FF2B5EF4-FFF2-40B4-BE49-F238E27FC236}">
                <a16:creationId xmlns:a16="http://schemas.microsoft.com/office/drawing/2014/main" id="{FDD25BF2-0004-164D-92FA-4D35ACB0E167}"/>
              </a:ext>
            </a:extLst>
          </p:cNvPr>
          <p:cNvSpPr txBox="1"/>
          <p:nvPr/>
        </p:nvSpPr>
        <p:spPr>
          <a:xfrm>
            <a:off x="1258258" y="3296502"/>
            <a:ext cx="1287532"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LUNCH BREAK</a:t>
            </a:r>
          </a:p>
        </p:txBody>
      </p:sp>
      <p:sp>
        <p:nvSpPr>
          <p:cNvPr id="11" name="TextBox 15">
            <a:extLst>
              <a:ext uri="{FF2B5EF4-FFF2-40B4-BE49-F238E27FC236}">
                <a16:creationId xmlns:a16="http://schemas.microsoft.com/office/drawing/2014/main" id="{971AEEBB-B202-CF4A-B17E-ACBC4C2A36EE}"/>
              </a:ext>
            </a:extLst>
          </p:cNvPr>
          <p:cNvSpPr txBox="1"/>
          <p:nvPr/>
        </p:nvSpPr>
        <p:spPr>
          <a:xfrm>
            <a:off x="1157233" y="4073733"/>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LAB 2</a:t>
            </a:r>
          </a:p>
        </p:txBody>
      </p:sp>
      <p:sp>
        <p:nvSpPr>
          <p:cNvPr id="12" name="TextBox 16">
            <a:extLst>
              <a:ext uri="{FF2B5EF4-FFF2-40B4-BE49-F238E27FC236}">
                <a16:creationId xmlns:a16="http://schemas.microsoft.com/office/drawing/2014/main" id="{E511F458-A2E0-B642-9D11-E3F8846EF836}"/>
              </a:ext>
            </a:extLst>
          </p:cNvPr>
          <p:cNvSpPr txBox="1"/>
          <p:nvPr/>
        </p:nvSpPr>
        <p:spPr>
          <a:xfrm>
            <a:off x="1934391" y="3751218"/>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LAB 3</a:t>
            </a:r>
          </a:p>
        </p:txBody>
      </p:sp>
      <p:sp>
        <p:nvSpPr>
          <p:cNvPr id="13" name="TextBox 17">
            <a:extLst>
              <a:ext uri="{FF2B5EF4-FFF2-40B4-BE49-F238E27FC236}">
                <a16:creationId xmlns:a16="http://schemas.microsoft.com/office/drawing/2014/main" id="{E88C8F78-ED83-1943-BAE6-A6C15E577360}"/>
              </a:ext>
            </a:extLst>
          </p:cNvPr>
          <p:cNvSpPr txBox="1"/>
          <p:nvPr/>
        </p:nvSpPr>
        <p:spPr>
          <a:xfrm>
            <a:off x="2060397" y="2236357"/>
            <a:ext cx="1508182" cy="923330"/>
          </a:xfrm>
          <a:prstGeom prst="rect">
            <a:avLst/>
          </a:prstGeom>
          <a:noFill/>
        </p:spPr>
        <p:txBody>
          <a:bodyPr wrap="square" rtlCol="0">
            <a:spAutoFit/>
          </a:bodyPr>
          <a:lstStyle/>
          <a:p>
            <a:r>
              <a:rPr lang="en-KE" sz="1800" dirty="0">
                <a:solidFill>
                  <a:schemeClr val="bg1"/>
                </a:solidFill>
                <a:latin typeface="Abadi MT Condensed Light" panose="020B0306030101010103" pitchFamily="34" charset="77"/>
              </a:rPr>
              <a:t>URBAN </a:t>
            </a:r>
            <a:r>
              <a:rPr lang="en-KE" sz="1800">
                <a:solidFill>
                  <a:schemeClr val="bg1"/>
                </a:solidFill>
                <a:latin typeface="Abadi MT Condensed Light" panose="020B0306030101010103" pitchFamily="34" charset="77"/>
              </a:rPr>
              <a:t>THINKERS SESSION </a:t>
            </a:r>
            <a:r>
              <a:rPr lang="en-KE" sz="1800" dirty="0">
                <a:solidFill>
                  <a:schemeClr val="bg1"/>
                </a:solidFill>
                <a:latin typeface="Abadi MT Condensed Light" panose="020B0306030101010103" pitchFamily="34" charset="77"/>
              </a:rPr>
              <a:t>2</a:t>
            </a:r>
          </a:p>
        </p:txBody>
      </p:sp>
      <p:sp>
        <p:nvSpPr>
          <p:cNvPr id="14" name="TextBox 18">
            <a:extLst>
              <a:ext uri="{FF2B5EF4-FFF2-40B4-BE49-F238E27FC236}">
                <a16:creationId xmlns:a16="http://schemas.microsoft.com/office/drawing/2014/main" id="{00DE20B7-D09A-FE4F-9209-B551B564360A}"/>
              </a:ext>
            </a:extLst>
          </p:cNvPr>
          <p:cNvSpPr txBox="1"/>
          <p:nvPr/>
        </p:nvSpPr>
        <p:spPr>
          <a:xfrm>
            <a:off x="6857404" y="1945511"/>
            <a:ext cx="1452642" cy="707886"/>
          </a:xfrm>
          <a:prstGeom prst="rect">
            <a:avLst/>
          </a:prstGeom>
          <a:noFill/>
        </p:spPr>
        <p:txBody>
          <a:bodyPr wrap="none" rtlCol="0">
            <a:spAutoFit/>
          </a:bodyPr>
          <a:lstStyle/>
          <a:p>
            <a:r>
              <a:rPr lang="en-KE" sz="2000">
                <a:solidFill>
                  <a:schemeClr val="bg1"/>
                </a:solidFill>
                <a:latin typeface="Abadi MT Condensed Light" panose="020B0306030101010103" pitchFamily="34" charset="77"/>
              </a:rPr>
              <a:t>SUMMARY </a:t>
            </a:r>
            <a:endParaRPr lang="fr-FR" sz="2000" dirty="0">
              <a:solidFill>
                <a:schemeClr val="bg1"/>
              </a:solidFill>
              <a:latin typeface="Abadi MT Condensed Light" panose="020B0306030101010103" pitchFamily="34" charset="77"/>
            </a:endParaRPr>
          </a:p>
          <a:p>
            <a:r>
              <a:rPr lang="en-KE" sz="2000">
                <a:solidFill>
                  <a:schemeClr val="bg1"/>
                </a:solidFill>
                <a:latin typeface="Abadi MT Condensed Light" panose="020B0306030101010103" pitchFamily="34" charset="77"/>
              </a:rPr>
              <a:t>FROM DAY 1</a:t>
            </a:r>
            <a:r>
              <a:rPr lang="fr-FR" sz="2000" dirty="0">
                <a:solidFill>
                  <a:schemeClr val="bg1"/>
                </a:solidFill>
                <a:latin typeface="Abadi MT Condensed Light" panose="020B0306030101010103" pitchFamily="34" charset="77"/>
              </a:rPr>
              <a:t>-2</a:t>
            </a:r>
            <a:endParaRPr lang="en-KE" sz="2000" dirty="0">
              <a:solidFill>
                <a:schemeClr val="bg1"/>
              </a:solidFill>
              <a:latin typeface="Abadi MT Condensed Light" panose="020B0306030101010103" pitchFamily="34" charset="77"/>
            </a:endParaRPr>
          </a:p>
        </p:txBody>
      </p:sp>
      <p:sp>
        <p:nvSpPr>
          <p:cNvPr id="16" name="ZoneTexte 15">
            <a:extLst>
              <a:ext uri="{FF2B5EF4-FFF2-40B4-BE49-F238E27FC236}">
                <a16:creationId xmlns:a16="http://schemas.microsoft.com/office/drawing/2014/main" id="{26748E28-104E-8241-B272-C59010515C12}"/>
              </a:ext>
            </a:extLst>
          </p:cNvPr>
          <p:cNvSpPr txBox="1"/>
          <p:nvPr/>
        </p:nvSpPr>
        <p:spPr>
          <a:xfrm>
            <a:off x="1395806" y="1045503"/>
            <a:ext cx="1287532" cy="584775"/>
          </a:xfrm>
          <a:prstGeom prst="rect">
            <a:avLst/>
          </a:prstGeom>
          <a:noFill/>
        </p:spPr>
        <p:txBody>
          <a:bodyPr wrap="square" rtlCol="0">
            <a:spAutoFit/>
          </a:bodyPr>
          <a:lstStyle/>
          <a:p>
            <a:r>
              <a:rPr lang="fr-KE" sz="3200" u="sng" dirty="0">
                <a:solidFill>
                  <a:schemeClr val="bg1"/>
                </a:solidFill>
                <a:latin typeface="Abadi MT Condensed Light" panose="020B0306030101010103" pitchFamily="34" charset="77"/>
              </a:rPr>
              <a:t>DAY 1</a:t>
            </a:r>
          </a:p>
        </p:txBody>
      </p:sp>
      <p:sp>
        <p:nvSpPr>
          <p:cNvPr id="17" name="TextBox 15">
            <a:extLst>
              <a:ext uri="{FF2B5EF4-FFF2-40B4-BE49-F238E27FC236}">
                <a16:creationId xmlns:a16="http://schemas.microsoft.com/office/drawing/2014/main" id="{F6ADEAD4-26B7-C144-BAEB-F6B04E4EB22F}"/>
              </a:ext>
            </a:extLst>
          </p:cNvPr>
          <p:cNvSpPr txBox="1"/>
          <p:nvPr/>
        </p:nvSpPr>
        <p:spPr>
          <a:xfrm>
            <a:off x="654567" y="3737734"/>
            <a:ext cx="1247457" cy="369332"/>
          </a:xfrm>
          <a:prstGeom prst="rect">
            <a:avLst/>
          </a:prstGeom>
          <a:noFill/>
        </p:spPr>
        <p:txBody>
          <a:bodyPr wrap="none" rtlCol="0">
            <a:spAutoFit/>
          </a:bodyPr>
          <a:lstStyle/>
          <a:p>
            <a:r>
              <a:rPr lang="en-KE" sz="1800" dirty="0">
                <a:solidFill>
                  <a:schemeClr val="bg1"/>
                </a:solidFill>
                <a:latin typeface="Abadi MT Condensed Light" panose="020B0306030101010103" pitchFamily="34" charset="77"/>
              </a:rPr>
              <a:t>URBAN LAB </a:t>
            </a:r>
            <a:r>
              <a:rPr lang="fr-FR" sz="1800" dirty="0">
                <a:solidFill>
                  <a:schemeClr val="bg1"/>
                </a:solidFill>
                <a:latin typeface="Abadi MT Condensed Light" panose="020B0306030101010103" pitchFamily="34" charset="77"/>
              </a:rPr>
              <a:t>1</a:t>
            </a:r>
            <a:endParaRPr lang="en-KE" sz="1800" dirty="0">
              <a:solidFill>
                <a:schemeClr val="bg1"/>
              </a:solidFill>
              <a:latin typeface="Abadi MT Condensed Light" panose="020B0306030101010103" pitchFamily="34" charset="77"/>
            </a:endParaRPr>
          </a:p>
        </p:txBody>
      </p:sp>
      <p:sp>
        <p:nvSpPr>
          <p:cNvPr id="19" name="ZoneTexte 18">
            <a:extLst>
              <a:ext uri="{FF2B5EF4-FFF2-40B4-BE49-F238E27FC236}">
                <a16:creationId xmlns:a16="http://schemas.microsoft.com/office/drawing/2014/main" id="{71B673A1-013B-A44F-91E2-8A9BC431D595}"/>
              </a:ext>
            </a:extLst>
          </p:cNvPr>
          <p:cNvSpPr txBox="1"/>
          <p:nvPr/>
        </p:nvSpPr>
        <p:spPr>
          <a:xfrm>
            <a:off x="4278876" y="1107752"/>
            <a:ext cx="1287532" cy="584775"/>
          </a:xfrm>
          <a:prstGeom prst="rect">
            <a:avLst/>
          </a:prstGeom>
          <a:noFill/>
        </p:spPr>
        <p:txBody>
          <a:bodyPr wrap="square" rtlCol="0">
            <a:spAutoFit/>
          </a:bodyPr>
          <a:lstStyle/>
          <a:p>
            <a:r>
              <a:rPr lang="fr-KE" sz="3200" u="sng" dirty="0">
                <a:solidFill>
                  <a:schemeClr val="bg1"/>
                </a:solidFill>
                <a:latin typeface="Abadi MT Condensed Light" panose="020B0306030101010103" pitchFamily="34" charset="77"/>
              </a:rPr>
              <a:t>DAY 2</a:t>
            </a:r>
          </a:p>
        </p:txBody>
      </p:sp>
      <p:sp>
        <p:nvSpPr>
          <p:cNvPr id="20" name="ZoneTexte 19">
            <a:extLst>
              <a:ext uri="{FF2B5EF4-FFF2-40B4-BE49-F238E27FC236}">
                <a16:creationId xmlns:a16="http://schemas.microsoft.com/office/drawing/2014/main" id="{68CF46A2-1120-2144-85DC-4D6B885319FA}"/>
              </a:ext>
            </a:extLst>
          </p:cNvPr>
          <p:cNvSpPr txBox="1"/>
          <p:nvPr/>
        </p:nvSpPr>
        <p:spPr>
          <a:xfrm>
            <a:off x="6699235" y="1107752"/>
            <a:ext cx="1287532" cy="584775"/>
          </a:xfrm>
          <a:prstGeom prst="rect">
            <a:avLst/>
          </a:prstGeom>
          <a:noFill/>
        </p:spPr>
        <p:txBody>
          <a:bodyPr wrap="square" rtlCol="0">
            <a:spAutoFit/>
          </a:bodyPr>
          <a:lstStyle/>
          <a:p>
            <a:pPr algn="ctr"/>
            <a:r>
              <a:rPr lang="fr-KE" sz="3200" u="sng" dirty="0">
                <a:solidFill>
                  <a:schemeClr val="bg1"/>
                </a:solidFill>
                <a:latin typeface="Abadi MT Condensed Light" panose="020B0306030101010103" pitchFamily="34" charset="77"/>
              </a:rPr>
              <a:t>DAY 3</a:t>
            </a:r>
          </a:p>
        </p:txBody>
      </p:sp>
      <p:sp>
        <p:nvSpPr>
          <p:cNvPr id="21" name="TextBox 13">
            <a:extLst>
              <a:ext uri="{FF2B5EF4-FFF2-40B4-BE49-F238E27FC236}">
                <a16:creationId xmlns:a16="http://schemas.microsoft.com/office/drawing/2014/main" id="{D7370652-7348-D14B-8090-7BE49A24A58F}"/>
              </a:ext>
            </a:extLst>
          </p:cNvPr>
          <p:cNvSpPr txBox="1"/>
          <p:nvPr/>
        </p:nvSpPr>
        <p:spPr>
          <a:xfrm>
            <a:off x="6840299" y="3612068"/>
            <a:ext cx="1146468" cy="830997"/>
          </a:xfrm>
          <a:prstGeom prst="rect">
            <a:avLst/>
          </a:prstGeom>
          <a:noFill/>
        </p:spPr>
        <p:txBody>
          <a:bodyPr wrap="none" rtlCol="0">
            <a:spAutoFit/>
          </a:bodyPr>
          <a:lstStyle/>
          <a:p>
            <a:r>
              <a:rPr lang="fr-FR" sz="2400" dirty="0">
                <a:solidFill>
                  <a:schemeClr val="bg1"/>
                </a:solidFill>
                <a:latin typeface="Abadi MT Condensed Light" panose="020B0306030101010103" pitchFamily="34" charset="77"/>
              </a:rPr>
              <a:t>CLOSING </a:t>
            </a:r>
          </a:p>
          <a:p>
            <a:r>
              <a:rPr lang="fr-FR" sz="2400" dirty="0">
                <a:solidFill>
                  <a:schemeClr val="bg1"/>
                </a:solidFill>
                <a:latin typeface="Abadi MT Condensed Light" panose="020B0306030101010103" pitchFamily="34" charset="77"/>
              </a:rPr>
              <a:t>SESSION </a:t>
            </a:r>
            <a:endParaRPr lang="en-KE" sz="2400" dirty="0">
              <a:solidFill>
                <a:schemeClr val="bg1"/>
              </a:solidFill>
              <a:latin typeface="Abadi MT Condensed Light" panose="020B0306030101010103" pitchFamily="34" charset="77"/>
            </a:endParaRPr>
          </a:p>
        </p:txBody>
      </p:sp>
      <p:sp>
        <p:nvSpPr>
          <p:cNvPr id="3" name="TextBox 8">
            <a:extLst>
              <a:ext uri="{FF2B5EF4-FFF2-40B4-BE49-F238E27FC236}">
                <a16:creationId xmlns:a16="http://schemas.microsoft.com/office/drawing/2014/main" id="{3B842122-D155-2DAB-2720-569D26E6BE9C}"/>
              </a:ext>
            </a:extLst>
          </p:cNvPr>
          <p:cNvSpPr txBox="1"/>
          <p:nvPr/>
        </p:nvSpPr>
        <p:spPr>
          <a:xfrm>
            <a:off x="3724246" y="2788800"/>
            <a:ext cx="2077545" cy="707886"/>
          </a:xfrm>
          <a:prstGeom prst="rect">
            <a:avLst/>
          </a:prstGeom>
          <a:noFill/>
        </p:spPr>
        <p:txBody>
          <a:bodyPr wrap="square" rtlCol="0">
            <a:spAutoFit/>
          </a:bodyPr>
          <a:lstStyle/>
          <a:p>
            <a:pPr algn="ctr"/>
            <a:r>
              <a:rPr lang="fr-FR" sz="2000" dirty="0">
                <a:solidFill>
                  <a:schemeClr val="bg1"/>
                </a:solidFill>
                <a:latin typeface="Abadi MT Condensed Light" panose="020B0306030101010103" pitchFamily="34" charset="77"/>
              </a:rPr>
              <a:t>URBAN JOURNALISM </a:t>
            </a:r>
          </a:p>
          <a:p>
            <a:pPr algn="ctr"/>
            <a:r>
              <a:rPr lang="fr-FR" sz="2000" dirty="0">
                <a:solidFill>
                  <a:schemeClr val="bg1"/>
                </a:solidFill>
                <a:latin typeface="Abadi MT Condensed Light" panose="020B0306030101010103" pitchFamily="34" charset="77"/>
              </a:rPr>
              <a:t>ACADEMY WORKSHOP</a:t>
            </a:r>
            <a:endParaRPr lang="en-KE" sz="2000" dirty="0">
              <a:solidFill>
                <a:schemeClr val="bg1"/>
              </a:solidFill>
              <a:latin typeface="Abadi MT Condensed Light" panose="020B0306030101010103" pitchFamily="34" charset="77"/>
            </a:endParaRPr>
          </a:p>
        </p:txBody>
      </p:sp>
      <p:sp>
        <p:nvSpPr>
          <p:cNvPr id="4" name="TextBox 8">
            <a:extLst>
              <a:ext uri="{FF2B5EF4-FFF2-40B4-BE49-F238E27FC236}">
                <a16:creationId xmlns:a16="http://schemas.microsoft.com/office/drawing/2014/main" id="{D85C648E-870E-6B3C-5A56-258852FAFFB1}"/>
              </a:ext>
            </a:extLst>
          </p:cNvPr>
          <p:cNvSpPr txBox="1"/>
          <p:nvPr/>
        </p:nvSpPr>
        <p:spPr>
          <a:xfrm>
            <a:off x="3746015" y="3675618"/>
            <a:ext cx="2077545" cy="400110"/>
          </a:xfrm>
          <a:prstGeom prst="rect">
            <a:avLst/>
          </a:prstGeom>
          <a:noFill/>
        </p:spPr>
        <p:txBody>
          <a:bodyPr wrap="square" rtlCol="0">
            <a:spAutoFit/>
          </a:bodyPr>
          <a:lstStyle/>
          <a:p>
            <a:pPr algn="ctr"/>
            <a:r>
              <a:rPr lang="fr-FR" sz="2000" dirty="0">
                <a:solidFill>
                  <a:schemeClr val="bg1"/>
                </a:solidFill>
                <a:latin typeface="Abadi MT Condensed Light" panose="020B0306030101010103" pitchFamily="34" charset="77"/>
              </a:rPr>
              <a:t>URBAN CINEMA</a:t>
            </a:r>
            <a:endParaRPr lang="en-KE" sz="2000" dirty="0">
              <a:solidFill>
                <a:schemeClr val="bg1"/>
              </a:solidFill>
              <a:latin typeface="Abadi MT Condensed Light" panose="020B0306030101010103" pitchFamily="34" charset="77"/>
            </a:endParaRPr>
          </a:p>
        </p:txBody>
      </p:sp>
    </p:spTree>
    <p:extLst>
      <p:ext uri="{BB962C8B-B14F-4D97-AF65-F5344CB8AC3E}">
        <p14:creationId xmlns:p14="http://schemas.microsoft.com/office/powerpoint/2010/main" val="389449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80574C59-2A23-CE44-B6D4-F5521DE2CCBB}"/>
              </a:ext>
            </a:extLst>
          </p:cNvPr>
          <p:cNvGraphicFramePr>
            <a:graphicFrameLocks/>
          </p:cNvGraphicFramePr>
          <p:nvPr>
            <p:extLst>
              <p:ext uri="{D42A27DB-BD31-4B8C-83A1-F6EECF244321}">
                <p14:modId xmlns:p14="http://schemas.microsoft.com/office/powerpoint/2010/main" val="3163017395"/>
              </p:ext>
            </p:extLst>
          </p:nvPr>
        </p:nvGraphicFramePr>
        <p:xfrm>
          <a:off x="678250" y="1311230"/>
          <a:ext cx="7886700" cy="318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253;p23">
            <a:extLst>
              <a:ext uri="{FF2B5EF4-FFF2-40B4-BE49-F238E27FC236}">
                <a16:creationId xmlns:a16="http://schemas.microsoft.com/office/drawing/2014/main" id="{B05FE99B-16C9-E746-92F2-5F7D89D87FBD}"/>
              </a:ext>
            </a:extLst>
          </p:cNvPr>
          <p:cNvSpPr txBox="1">
            <a:spLocks noGrp="1"/>
          </p:cNvSpPr>
          <p:nvPr>
            <p:ph type="title" idx="4294967295"/>
          </p:nvPr>
        </p:nvSpPr>
        <p:spPr>
          <a:xfrm>
            <a:off x="568036" y="594158"/>
            <a:ext cx="6426200" cy="395287"/>
          </a:xfrm>
          <a:prstGeom prst="rect">
            <a:avLst/>
          </a:prstGeom>
        </p:spPr>
        <p:txBody>
          <a:bodyPr spcFirstLastPara="1" wrap="square" lIns="0" tIns="0" rIns="0" bIns="0" anchor="ctr" anchorCtr="0">
            <a:noAutofit/>
          </a:bodyPr>
          <a:lstStyle/>
          <a:p>
            <a:pPr lvl="0" algn="l"/>
            <a:r>
              <a:rPr lang="fr-FR" sz="2800" dirty="0" err="1">
                <a:solidFill>
                  <a:schemeClr val="bg1"/>
                </a:solidFill>
                <a:latin typeface="Abadi MT Condensed Light" panose="020B0306030101010103" pitchFamily="34" charset="77"/>
              </a:rPr>
              <a:t>Getting</a:t>
            </a:r>
            <a:r>
              <a:rPr lang="fr-FR" sz="2800" dirty="0">
                <a:solidFill>
                  <a:schemeClr val="bg1"/>
                </a:solidFill>
                <a:latin typeface="Abadi MT Condensed Light" panose="020B0306030101010103" pitchFamily="34" charset="77"/>
              </a:rPr>
              <a:t> </a:t>
            </a:r>
            <a:r>
              <a:rPr lang="fr-FR" sz="2800" dirty="0" err="1">
                <a:solidFill>
                  <a:schemeClr val="bg1"/>
                </a:solidFill>
                <a:latin typeface="Abadi MT Condensed Light" panose="020B0306030101010103" pitchFamily="34" charset="77"/>
              </a:rPr>
              <a:t>Ready</a:t>
            </a:r>
            <a:r>
              <a:rPr lang="fr-FR" sz="2800" dirty="0">
                <a:solidFill>
                  <a:schemeClr val="bg1"/>
                </a:solidFill>
                <a:latin typeface="Abadi MT Condensed Light" panose="020B0306030101010103" pitchFamily="34" charset="77"/>
              </a:rPr>
              <a:t> </a:t>
            </a:r>
            <a:endParaRPr sz="1600" dirty="0">
              <a:solidFill>
                <a:schemeClr val="bg1"/>
              </a:solidFill>
            </a:endParaRPr>
          </a:p>
        </p:txBody>
      </p:sp>
    </p:spTree>
    <p:extLst>
      <p:ext uri="{BB962C8B-B14F-4D97-AF65-F5344CB8AC3E}">
        <p14:creationId xmlns:p14="http://schemas.microsoft.com/office/powerpoint/2010/main" val="373002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38017-E850-0145-9B1F-3FDF938BD8B4}"/>
              </a:ext>
            </a:extLst>
          </p:cNvPr>
          <p:cNvSpPr>
            <a:spLocks noGrp="1"/>
          </p:cNvSpPr>
          <p:nvPr>
            <p:ph type="body" idx="1"/>
          </p:nvPr>
        </p:nvSpPr>
        <p:spPr>
          <a:xfrm>
            <a:off x="867218" y="1557033"/>
            <a:ext cx="7782159" cy="2459596"/>
          </a:xfrm>
        </p:spPr>
        <p:txBody>
          <a:bodyPr wrap="square" anchor="t">
            <a:normAutofit fontScale="85000" lnSpcReduction="20000"/>
          </a:bodyPr>
          <a:lstStyle/>
          <a:p>
            <a:pPr>
              <a:lnSpc>
                <a:spcPct val="90000"/>
              </a:lnSpc>
              <a:spcAft>
                <a:spcPts val="600"/>
              </a:spcAft>
            </a:pPr>
            <a:r>
              <a:rPr lang="en-KE" sz="1800" dirty="0">
                <a:latin typeface="Abadi MT Condensed Light" panose="020B0306030101010103" pitchFamily="34" charset="77"/>
              </a:rPr>
              <a:t>Take note in sessions: assign rapporteurs to each sessions to do so and collect reports during the event.</a:t>
            </a:r>
          </a:p>
          <a:p>
            <a:pPr>
              <a:lnSpc>
                <a:spcPct val="90000"/>
              </a:lnSpc>
              <a:spcAft>
                <a:spcPts val="600"/>
              </a:spcAft>
            </a:pPr>
            <a:r>
              <a:rPr lang="en-KE" sz="1800" dirty="0">
                <a:latin typeface="Abadi MT Condensed Light" panose="020B0306030101010103" pitchFamily="34" charset="77"/>
              </a:rPr>
              <a:t>Promote speakers and share ideas on social medias using #UrbanThinkers @urbancampaign. Use quotes from speakers and good pictures.</a:t>
            </a:r>
          </a:p>
          <a:p>
            <a:pPr>
              <a:lnSpc>
                <a:spcPct val="90000"/>
              </a:lnSpc>
              <a:spcAft>
                <a:spcPts val="600"/>
              </a:spcAft>
            </a:pPr>
            <a:r>
              <a:rPr lang="en-KE" sz="1800" dirty="0">
                <a:latin typeface="Abadi MT Condensed Light" panose="020B0306030101010103" pitchFamily="34" charset="77"/>
              </a:rPr>
              <a:t>Take pictures during the UTC Action Day and promote on social medias.</a:t>
            </a:r>
            <a:r>
              <a:rPr lang="fr-FR" sz="1800" dirty="0">
                <a:latin typeface="Abadi MT Condensed Light" panose="020B0306030101010103" pitchFamily="34" charset="77"/>
              </a:rPr>
              <a:t>(</a:t>
            </a:r>
            <a:r>
              <a:rPr lang="fr-FR" sz="1800" dirty="0" err="1">
                <a:latin typeface="Abadi MT Condensed Light" panose="020B0306030101010103" pitchFamily="34" charset="77"/>
              </a:rPr>
              <a:t>see</a:t>
            </a:r>
            <a:r>
              <a:rPr lang="fr-FR" sz="1800" dirty="0">
                <a:latin typeface="Abadi MT Condensed Light" panose="020B0306030101010103" pitchFamily="34" charset="77"/>
              </a:rPr>
              <a:t> </a:t>
            </a:r>
            <a:r>
              <a:rPr lang="fr-FR" sz="1800" dirty="0" err="1">
                <a:latin typeface="Abadi MT Condensed Light" panose="020B0306030101010103" pitchFamily="34" charset="77"/>
              </a:rPr>
              <a:t>next</a:t>
            </a:r>
            <a:r>
              <a:rPr lang="fr-FR" sz="1800" dirty="0">
                <a:latin typeface="Abadi MT Condensed Light" panose="020B0306030101010103" pitchFamily="34" charset="77"/>
              </a:rPr>
              <a:t> slide)</a:t>
            </a:r>
            <a:endParaRPr lang="en-KE" sz="1800" dirty="0">
              <a:latin typeface="Abadi MT Condensed Light" panose="020B0306030101010103" pitchFamily="34" charset="77"/>
            </a:endParaRPr>
          </a:p>
          <a:p>
            <a:pPr>
              <a:lnSpc>
                <a:spcPct val="90000"/>
              </a:lnSpc>
              <a:spcAft>
                <a:spcPts val="600"/>
              </a:spcAft>
            </a:pPr>
            <a:r>
              <a:rPr lang="en-KE" sz="1800" dirty="0">
                <a:latin typeface="Abadi MT Condensed Light" panose="020B0306030101010103" pitchFamily="34" charset="77"/>
              </a:rPr>
              <a:t>Invite journalists to attend and cover the event and prepare a story you can share on some medias. The story can also be shared on the WUC website by the WUC Secretariat (in English only).</a:t>
            </a:r>
          </a:p>
          <a:p>
            <a:pPr>
              <a:lnSpc>
                <a:spcPct val="90000"/>
              </a:lnSpc>
              <a:spcAft>
                <a:spcPts val="600"/>
              </a:spcAft>
            </a:pPr>
            <a:r>
              <a:rPr lang="en-KE" sz="1800" dirty="0">
                <a:latin typeface="Abadi MT Condensed Light" panose="020B0306030101010103" pitchFamily="34" charset="77"/>
              </a:rPr>
              <a:t>Monitor progress and make sure participants are focused towards results (delivering an action plan, a road map, etc.)</a:t>
            </a:r>
          </a:p>
          <a:p>
            <a:pPr>
              <a:lnSpc>
                <a:spcPct val="90000"/>
              </a:lnSpc>
              <a:spcAft>
                <a:spcPts val="600"/>
              </a:spcAft>
            </a:pPr>
            <a:r>
              <a:rPr lang="en-KE" sz="1800" dirty="0">
                <a:latin typeface="Abadi MT Condensed Light" panose="020B0306030101010103" pitchFamily="34" charset="77"/>
              </a:rPr>
              <a:t>By the end, make sure there is a consensus on the results.</a:t>
            </a:r>
          </a:p>
          <a:p>
            <a:pPr marL="0" indent="0">
              <a:lnSpc>
                <a:spcPct val="90000"/>
              </a:lnSpc>
              <a:spcAft>
                <a:spcPts val="600"/>
              </a:spcAft>
              <a:buNone/>
            </a:pPr>
            <a:endParaRPr lang="en-KE" sz="1800" dirty="0">
              <a:latin typeface="Abadi MT Condensed Light" panose="020B0306030101010103" pitchFamily="34" charset="77"/>
            </a:endParaRPr>
          </a:p>
          <a:p>
            <a:pPr>
              <a:lnSpc>
                <a:spcPct val="90000"/>
              </a:lnSpc>
              <a:spcAft>
                <a:spcPts val="600"/>
              </a:spcAft>
            </a:pPr>
            <a:endParaRPr lang="en-KE" sz="1800" dirty="0">
              <a:highlight>
                <a:srgbClr val="FF00FF"/>
              </a:highlight>
              <a:latin typeface="Abadi MT Condensed Light" panose="020B0306030101010103" pitchFamily="34" charset="77"/>
            </a:endParaRPr>
          </a:p>
          <a:p>
            <a:pPr marL="0" indent="0">
              <a:lnSpc>
                <a:spcPct val="90000"/>
              </a:lnSpc>
              <a:spcAft>
                <a:spcPts val="600"/>
              </a:spcAft>
              <a:buNone/>
            </a:pPr>
            <a:endParaRPr lang="en-KE" sz="1800" dirty="0">
              <a:latin typeface="Abadi MT Condensed Light" panose="020B0306030101010103" pitchFamily="34" charset="77"/>
            </a:endParaRPr>
          </a:p>
        </p:txBody>
      </p:sp>
      <p:sp>
        <p:nvSpPr>
          <p:cNvPr id="9" name="Google Shape;253;p23">
            <a:extLst>
              <a:ext uri="{FF2B5EF4-FFF2-40B4-BE49-F238E27FC236}">
                <a16:creationId xmlns:a16="http://schemas.microsoft.com/office/drawing/2014/main" id="{7791657C-7EB9-1A46-AD7A-EDA26D4DF452}"/>
              </a:ext>
            </a:extLst>
          </p:cNvPr>
          <p:cNvSpPr txBox="1">
            <a:spLocks noGrp="1"/>
          </p:cNvSpPr>
          <p:nvPr>
            <p:ph type="title"/>
          </p:nvPr>
        </p:nvSpPr>
        <p:spPr>
          <a:xfrm>
            <a:off x="968838" y="1126871"/>
            <a:ext cx="6426300" cy="396300"/>
          </a:xfrm>
          <a:prstGeom prst="rect">
            <a:avLst/>
          </a:prstGeom>
        </p:spPr>
        <p:txBody>
          <a:bodyPr spcFirstLastPara="1" wrap="square" lIns="0" tIns="0" rIns="0" bIns="0" anchor="ctr" anchorCtr="0">
            <a:noAutofit/>
          </a:bodyPr>
          <a:lstStyle/>
          <a:p>
            <a:pPr lvl="0" algn="l"/>
            <a:r>
              <a:rPr lang="fr-FR" sz="2800" dirty="0">
                <a:solidFill>
                  <a:schemeClr val="bg1"/>
                </a:solidFill>
                <a:latin typeface="Abadi MT Condensed Light" panose="020B0306030101010103" pitchFamily="34" charset="77"/>
              </a:rPr>
              <a:t>During the UTC</a:t>
            </a:r>
            <a:endParaRPr sz="1600" dirty="0">
              <a:solidFill>
                <a:schemeClr val="bg1"/>
              </a:solidFill>
            </a:endParaRPr>
          </a:p>
        </p:txBody>
      </p:sp>
    </p:spTree>
    <p:extLst>
      <p:ext uri="{BB962C8B-B14F-4D97-AF65-F5344CB8AC3E}">
        <p14:creationId xmlns:p14="http://schemas.microsoft.com/office/powerpoint/2010/main" val="4314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F157F63A-6D53-47BF-A0FB-995A64A7D2B3}"/>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25</a:t>
            </a:fld>
            <a:endParaRPr lang="en"/>
          </a:p>
        </p:txBody>
      </p:sp>
      <p:sp>
        <p:nvSpPr>
          <p:cNvPr id="12" name="Google Shape;253;p23">
            <a:extLst>
              <a:ext uri="{FF2B5EF4-FFF2-40B4-BE49-F238E27FC236}">
                <a16:creationId xmlns:a16="http://schemas.microsoft.com/office/drawing/2014/main" id="{28AC80DF-8E4B-A246-B028-C8C8AAB54AD9}"/>
              </a:ext>
            </a:extLst>
          </p:cNvPr>
          <p:cNvSpPr txBox="1">
            <a:spLocks/>
          </p:cNvSpPr>
          <p:nvPr/>
        </p:nvSpPr>
        <p:spPr>
          <a:xfrm>
            <a:off x="747724" y="644199"/>
            <a:ext cx="7807979" cy="3963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dirty="0">
                <a:solidFill>
                  <a:schemeClr val="tx1"/>
                </a:solidFill>
                <a:latin typeface="Abadi MT Condensed Light" panose="020B0306030101010103" pitchFamily="34" charset="77"/>
              </a:rPr>
              <a:t>DURING THE UTC:</a:t>
            </a:r>
          </a:p>
          <a:p>
            <a:r>
              <a:rPr lang="fr-FR" sz="2000" b="1" dirty="0">
                <a:solidFill>
                  <a:schemeClr val="tx1"/>
                </a:solidFill>
                <a:latin typeface="Abadi MT Condensed Light" panose="020B0306030101010103" pitchFamily="34" charset="77"/>
              </a:rPr>
              <a:t>SHARE URBAN ACTIONS AND SOLUTIONS</a:t>
            </a:r>
            <a:endParaRPr lang="fr-FR" sz="1200" b="1" dirty="0">
              <a:solidFill>
                <a:schemeClr val="tx1"/>
              </a:solidFill>
            </a:endParaRPr>
          </a:p>
        </p:txBody>
      </p:sp>
      <p:pic>
        <p:nvPicPr>
          <p:cNvPr id="31" name="Picture 33">
            <a:extLst>
              <a:ext uri="{FF2B5EF4-FFF2-40B4-BE49-F238E27FC236}">
                <a16:creationId xmlns:a16="http://schemas.microsoft.com/office/drawing/2014/main" id="{6427AFE7-0ED5-7E4E-838F-E54A5DB3E282}"/>
              </a:ext>
            </a:extLst>
          </p:cNvPr>
          <p:cNvPicPr>
            <a:picLocks noChangeAspect="1"/>
          </p:cNvPicPr>
          <p:nvPr/>
        </p:nvPicPr>
        <p:blipFill rotWithShape="1">
          <a:blip r:embed="rId2"/>
          <a:srcRect l="27065" t="12922" r="19416" b="5087"/>
          <a:stretch/>
        </p:blipFill>
        <p:spPr>
          <a:xfrm>
            <a:off x="814471" y="1118047"/>
            <a:ext cx="2851795" cy="2877488"/>
          </a:xfrm>
          <a:prstGeom prst="rect">
            <a:avLst/>
          </a:prstGeom>
        </p:spPr>
      </p:pic>
      <p:pic>
        <p:nvPicPr>
          <p:cNvPr id="32" name="Picture 31">
            <a:extLst>
              <a:ext uri="{FF2B5EF4-FFF2-40B4-BE49-F238E27FC236}">
                <a16:creationId xmlns:a16="http://schemas.microsoft.com/office/drawing/2014/main" id="{8328D13C-782C-1B4C-A54E-618B4AFDDB15}"/>
              </a:ext>
            </a:extLst>
          </p:cNvPr>
          <p:cNvPicPr>
            <a:picLocks noChangeAspect="1"/>
          </p:cNvPicPr>
          <p:nvPr/>
        </p:nvPicPr>
        <p:blipFill rotWithShape="1">
          <a:blip r:embed="rId3"/>
          <a:srcRect l="4260" r="6994"/>
          <a:stretch/>
        </p:blipFill>
        <p:spPr>
          <a:xfrm>
            <a:off x="5389461" y="1218414"/>
            <a:ext cx="2904926" cy="2621240"/>
          </a:xfrm>
          <a:prstGeom prst="rect">
            <a:avLst/>
          </a:prstGeom>
        </p:spPr>
      </p:pic>
      <p:sp>
        <p:nvSpPr>
          <p:cNvPr id="33" name="Frame 1">
            <a:extLst>
              <a:ext uri="{FF2B5EF4-FFF2-40B4-BE49-F238E27FC236}">
                <a16:creationId xmlns:a16="http://schemas.microsoft.com/office/drawing/2014/main" id="{9803B0F5-649A-1042-890F-CE6F604984B1}"/>
              </a:ext>
            </a:extLst>
          </p:cNvPr>
          <p:cNvSpPr/>
          <p:nvPr/>
        </p:nvSpPr>
        <p:spPr>
          <a:xfrm>
            <a:off x="747724" y="1013973"/>
            <a:ext cx="2985291" cy="3037687"/>
          </a:xfrm>
          <a:prstGeom prst="frame">
            <a:avLst>
              <a:gd name="adj1" fmla="val 10711"/>
            </a:avLst>
          </a:prstGeom>
          <a:solidFill>
            <a:srgbClr val="45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solidFill>
                <a:schemeClr val="tx1"/>
              </a:solidFill>
            </a:endParaRPr>
          </a:p>
        </p:txBody>
      </p:sp>
      <p:sp>
        <p:nvSpPr>
          <p:cNvPr id="39" name="Frame 25">
            <a:extLst>
              <a:ext uri="{FF2B5EF4-FFF2-40B4-BE49-F238E27FC236}">
                <a16:creationId xmlns:a16="http://schemas.microsoft.com/office/drawing/2014/main" id="{9C580498-2D80-D54A-A833-488701EFEBC2}"/>
              </a:ext>
            </a:extLst>
          </p:cNvPr>
          <p:cNvSpPr/>
          <p:nvPr/>
        </p:nvSpPr>
        <p:spPr>
          <a:xfrm>
            <a:off x="5358501" y="989002"/>
            <a:ext cx="2985290" cy="3049080"/>
          </a:xfrm>
          <a:prstGeom prst="frame">
            <a:avLst>
              <a:gd name="adj1" fmla="val 10711"/>
            </a:avLst>
          </a:prstGeom>
          <a:solidFill>
            <a:srgbClr val="45A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solidFill>
                <a:schemeClr val="tx1"/>
              </a:solidFill>
            </a:endParaRPr>
          </a:p>
        </p:txBody>
      </p:sp>
      <p:pic>
        <p:nvPicPr>
          <p:cNvPr id="40" name="Picture 26" descr="A picture containing text&#10;&#10;Description automatically generated">
            <a:extLst>
              <a:ext uri="{FF2B5EF4-FFF2-40B4-BE49-F238E27FC236}">
                <a16:creationId xmlns:a16="http://schemas.microsoft.com/office/drawing/2014/main" id="{F4AE6B7B-D11A-104B-B1A0-5E2C3131AD3B}"/>
              </a:ext>
            </a:extLst>
          </p:cNvPr>
          <p:cNvPicPr>
            <a:picLocks noChangeAspect="1"/>
          </p:cNvPicPr>
          <p:nvPr/>
        </p:nvPicPr>
        <p:blipFill>
          <a:blip r:embed="rId4"/>
          <a:stretch>
            <a:fillRect/>
          </a:stretch>
        </p:blipFill>
        <p:spPr>
          <a:xfrm>
            <a:off x="936604" y="3471783"/>
            <a:ext cx="809460" cy="437904"/>
          </a:xfrm>
          <a:prstGeom prst="rect">
            <a:avLst/>
          </a:prstGeom>
          <a:solidFill>
            <a:schemeClr val="tx1"/>
          </a:solidFill>
          <a:ln w="76200">
            <a:solidFill>
              <a:srgbClr val="00B0F0"/>
            </a:solidFill>
          </a:ln>
        </p:spPr>
      </p:pic>
      <p:pic>
        <p:nvPicPr>
          <p:cNvPr id="41" name="Picture 27" descr="Text&#10;&#10;Description automatically generated with low confidence">
            <a:extLst>
              <a:ext uri="{FF2B5EF4-FFF2-40B4-BE49-F238E27FC236}">
                <a16:creationId xmlns:a16="http://schemas.microsoft.com/office/drawing/2014/main" id="{DB9555C5-DB9C-EC4F-9A65-B864DD3D101C}"/>
              </a:ext>
            </a:extLst>
          </p:cNvPr>
          <p:cNvPicPr>
            <a:picLocks noChangeAspect="1"/>
          </p:cNvPicPr>
          <p:nvPr/>
        </p:nvPicPr>
        <p:blipFill>
          <a:blip r:embed="rId5"/>
          <a:stretch>
            <a:fillRect/>
          </a:stretch>
        </p:blipFill>
        <p:spPr>
          <a:xfrm>
            <a:off x="2919581" y="1205475"/>
            <a:ext cx="701591" cy="936005"/>
          </a:xfrm>
          <a:prstGeom prst="rect">
            <a:avLst/>
          </a:prstGeom>
          <a:solidFill>
            <a:schemeClr val="tx1"/>
          </a:solidFill>
          <a:ln w="76200">
            <a:solidFill>
              <a:srgbClr val="00B0F0"/>
            </a:solidFill>
          </a:ln>
        </p:spPr>
      </p:pic>
      <p:pic>
        <p:nvPicPr>
          <p:cNvPr id="42" name="Picture 29">
            <a:extLst>
              <a:ext uri="{FF2B5EF4-FFF2-40B4-BE49-F238E27FC236}">
                <a16:creationId xmlns:a16="http://schemas.microsoft.com/office/drawing/2014/main" id="{9008970A-DBEC-E543-8E1E-A93DAAA59C28}"/>
              </a:ext>
            </a:extLst>
          </p:cNvPr>
          <p:cNvPicPr>
            <a:picLocks noChangeAspect="1"/>
          </p:cNvPicPr>
          <p:nvPr/>
        </p:nvPicPr>
        <p:blipFill>
          <a:blip r:embed="rId6"/>
          <a:stretch>
            <a:fillRect/>
          </a:stretch>
        </p:blipFill>
        <p:spPr>
          <a:xfrm>
            <a:off x="7066718" y="3330765"/>
            <a:ext cx="339155" cy="339155"/>
          </a:xfrm>
          <a:prstGeom prst="rect">
            <a:avLst/>
          </a:prstGeom>
          <a:ln w="76200">
            <a:solidFill>
              <a:schemeClr val="tx1"/>
            </a:solidFill>
          </a:ln>
        </p:spPr>
      </p:pic>
      <p:sp>
        <p:nvSpPr>
          <p:cNvPr id="43" name="TextBox 30">
            <a:extLst>
              <a:ext uri="{FF2B5EF4-FFF2-40B4-BE49-F238E27FC236}">
                <a16:creationId xmlns:a16="http://schemas.microsoft.com/office/drawing/2014/main" id="{858F7154-8503-1D49-A98F-4AA9F4159159}"/>
              </a:ext>
            </a:extLst>
          </p:cNvPr>
          <p:cNvSpPr txBox="1"/>
          <p:nvPr/>
        </p:nvSpPr>
        <p:spPr>
          <a:xfrm>
            <a:off x="856533" y="1049034"/>
            <a:ext cx="3216797" cy="276999"/>
          </a:xfrm>
          <a:prstGeom prst="rect">
            <a:avLst/>
          </a:prstGeom>
          <a:noFill/>
        </p:spPr>
        <p:txBody>
          <a:bodyPr wrap="square" rtlCol="0">
            <a:spAutoFit/>
          </a:bodyPr>
          <a:lstStyle/>
          <a:p>
            <a:r>
              <a:rPr lang="en-KE" sz="1200" b="1" dirty="0">
                <a:solidFill>
                  <a:schemeClr val="bg1"/>
                </a:solidFill>
                <a:latin typeface="Franklin Gothic Medium" panose="020B0603020102020204" pitchFamily="34" charset="0"/>
              </a:rPr>
              <a:t>THIS IS THE CITY WE NEED!</a:t>
            </a:r>
          </a:p>
        </p:txBody>
      </p:sp>
      <p:sp>
        <p:nvSpPr>
          <p:cNvPr id="44" name="TextBox 32">
            <a:extLst>
              <a:ext uri="{FF2B5EF4-FFF2-40B4-BE49-F238E27FC236}">
                <a16:creationId xmlns:a16="http://schemas.microsoft.com/office/drawing/2014/main" id="{A7D05D26-43AF-6749-87B0-2BD0B9D72AF1}"/>
              </a:ext>
            </a:extLst>
          </p:cNvPr>
          <p:cNvSpPr txBox="1"/>
          <p:nvPr/>
        </p:nvSpPr>
        <p:spPr>
          <a:xfrm>
            <a:off x="5644443" y="2405463"/>
            <a:ext cx="1293944" cy="830997"/>
          </a:xfrm>
          <a:prstGeom prst="rect">
            <a:avLst/>
          </a:prstGeom>
          <a:noFill/>
        </p:spPr>
        <p:txBody>
          <a:bodyPr wrap="square" rtlCol="0">
            <a:spAutoFit/>
          </a:bodyPr>
          <a:lstStyle/>
          <a:p>
            <a:r>
              <a:rPr lang="en-KE" sz="2400" b="1" dirty="0">
                <a:solidFill>
                  <a:srgbClr val="0070C0"/>
                </a:solidFill>
                <a:highlight>
                  <a:srgbClr val="00FFFF"/>
                </a:highlight>
                <a:latin typeface="Franklin Gothic Medium" panose="020B0603020102020204" pitchFamily="34" charset="0"/>
              </a:rPr>
              <a:t>Ifuma</a:t>
            </a:r>
          </a:p>
          <a:p>
            <a:r>
              <a:rPr lang="en-KE" sz="2400" b="1" dirty="0">
                <a:solidFill>
                  <a:srgbClr val="0070C0"/>
                </a:solidFill>
                <a:highlight>
                  <a:srgbClr val="00FFFF"/>
                </a:highlight>
                <a:latin typeface="Franklin Gothic Medium" panose="020B0603020102020204" pitchFamily="34" charset="0"/>
              </a:rPr>
              <a:t>NIGERIA</a:t>
            </a:r>
          </a:p>
        </p:txBody>
      </p:sp>
      <p:sp>
        <p:nvSpPr>
          <p:cNvPr id="45" name="TextBox 34">
            <a:extLst>
              <a:ext uri="{FF2B5EF4-FFF2-40B4-BE49-F238E27FC236}">
                <a16:creationId xmlns:a16="http://schemas.microsoft.com/office/drawing/2014/main" id="{6B752A8D-E671-FA4D-AD6B-CABF9EB69228}"/>
              </a:ext>
            </a:extLst>
          </p:cNvPr>
          <p:cNvSpPr txBox="1"/>
          <p:nvPr/>
        </p:nvSpPr>
        <p:spPr>
          <a:xfrm>
            <a:off x="1037869" y="2513542"/>
            <a:ext cx="1398920" cy="830997"/>
          </a:xfrm>
          <a:prstGeom prst="rect">
            <a:avLst/>
          </a:prstGeom>
          <a:noFill/>
        </p:spPr>
        <p:txBody>
          <a:bodyPr wrap="square" rtlCol="0">
            <a:spAutoFit/>
          </a:bodyPr>
          <a:lstStyle/>
          <a:p>
            <a:r>
              <a:rPr lang="en-KE" sz="2400" b="1" dirty="0">
                <a:solidFill>
                  <a:srgbClr val="0070C0"/>
                </a:solidFill>
                <a:highlight>
                  <a:srgbClr val="00FFFF"/>
                </a:highlight>
                <a:latin typeface="Franklin Gothic Medium" panose="020B0603020102020204" pitchFamily="34" charset="0"/>
              </a:rPr>
              <a:t>Kisumu</a:t>
            </a:r>
          </a:p>
          <a:p>
            <a:r>
              <a:rPr lang="en-KE" sz="2400" b="1" dirty="0">
                <a:solidFill>
                  <a:srgbClr val="0070C0"/>
                </a:solidFill>
                <a:highlight>
                  <a:srgbClr val="00FFFF"/>
                </a:highlight>
                <a:latin typeface="Franklin Gothic Medium" panose="020B0603020102020204" pitchFamily="34" charset="0"/>
              </a:rPr>
              <a:t>KENYA</a:t>
            </a:r>
          </a:p>
        </p:txBody>
      </p:sp>
      <p:sp>
        <p:nvSpPr>
          <p:cNvPr id="48" name="Rectangle 47">
            <a:extLst>
              <a:ext uri="{FF2B5EF4-FFF2-40B4-BE49-F238E27FC236}">
                <a16:creationId xmlns:a16="http://schemas.microsoft.com/office/drawing/2014/main" id="{533AA4E8-B4F5-A244-B181-503F461FF5EF}"/>
              </a:ext>
            </a:extLst>
          </p:cNvPr>
          <p:cNvSpPr/>
          <p:nvPr/>
        </p:nvSpPr>
        <p:spPr>
          <a:xfrm>
            <a:off x="509016" y="438778"/>
            <a:ext cx="8174350" cy="261610"/>
          </a:xfrm>
          <a:prstGeom prst="rect">
            <a:avLst/>
          </a:prstGeom>
          <a:ln>
            <a:solidFill>
              <a:srgbClr val="45AFDA"/>
            </a:solidFill>
          </a:ln>
        </p:spPr>
        <p:txBody>
          <a:bodyPr wrap="square">
            <a:spAutoFit/>
          </a:bodyPr>
          <a:lstStyle/>
          <a:p>
            <a:r>
              <a:rPr lang="en-GB" sz="1100" dirty="0"/>
              <a:t>Sample social media posts and graphic cards to support the campaign can be downloaded from Trello </a:t>
            </a:r>
            <a:r>
              <a:rPr lang="en-GB" sz="1100" dirty="0">
                <a:highlight>
                  <a:srgbClr val="FF00FF"/>
                </a:highlight>
                <a:hlinkClick r:id="rId7"/>
              </a:rPr>
              <a:t>(LINK)</a:t>
            </a:r>
            <a:endParaRPr lang="en-KE" sz="1100" dirty="0">
              <a:highlight>
                <a:srgbClr val="FF00FF"/>
              </a:highlight>
            </a:endParaRPr>
          </a:p>
        </p:txBody>
      </p:sp>
      <p:sp>
        <p:nvSpPr>
          <p:cNvPr id="38" name="TextBox 21">
            <a:extLst>
              <a:ext uri="{FF2B5EF4-FFF2-40B4-BE49-F238E27FC236}">
                <a16:creationId xmlns:a16="http://schemas.microsoft.com/office/drawing/2014/main" id="{DCD7669E-C732-A040-A0A1-57D223C12492}"/>
              </a:ext>
            </a:extLst>
          </p:cNvPr>
          <p:cNvSpPr txBox="1"/>
          <p:nvPr/>
        </p:nvSpPr>
        <p:spPr>
          <a:xfrm>
            <a:off x="5389461" y="1005053"/>
            <a:ext cx="2295885" cy="307777"/>
          </a:xfrm>
          <a:prstGeom prst="rect">
            <a:avLst/>
          </a:prstGeom>
          <a:noFill/>
        </p:spPr>
        <p:txBody>
          <a:bodyPr wrap="square" rtlCol="0">
            <a:spAutoFit/>
          </a:bodyPr>
          <a:lstStyle/>
          <a:p>
            <a:r>
              <a:rPr lang="en-KE" b="1" dirty="0">
                <a:solidFill>
                  <a:schemeClr val="bg1"/>
                </a:solidFill>
                <a:latin typeface="Franklin Gothic Medium" panose="020B0603020102020204" pitchFamily="34" charset="0"/>
              </a:rPr>
              <a:t>I’M A CITY CHANGER!</a:t>
            </a:r>
          </a:p>
        </p:txBody>
      </p:sp>
      <p:pic>
        <p:nvPicPr>
          <p:cNvPr id="36" name="Picture 19">
            <a:extLst>
              <a:ext uri="{FF2B5EF4-FFF2-40B4-BE49-F238E27FC236}">
                <a16:creationId xmlns:a16="http://schemas.microsoft.com/office/drawing/2014/main" id="{EE4A3731-09EA-2B48-A5B5-6FEF8B32A8EA}"/>
              </a:ext>
            </a:extLst>
          </p:cNvPr>
          <p:cNvPicPr>
            <a:picLocks noChangeAspect="1"/>
          </p:cNvPicPr>
          <p:nvPr/>
        </p:nvPicPr>
        <p:blipFill>
          <a:blip r:embed="rId8"/>
          <a:stretch>
            <a:fillRect/>
          </a:stretch>
        </p:blipFill>
        <p:spPr>
          <a:xfrm>
            <a:off x="7611419" y="3330765"/>
            <a:ext cx="344082" cy="344082"/>
          </a:xfrm>
          <a:prstGeom prst="rect">
            <a:avLst/>
          </a:prstGeom>
          <a:ln w="76200">
            <a:solidFill>
              <a:schemeClr val="tx1"/>
            </a:solidFill>
          </a:ln>
        </p:spPr>
      </p:pic>
      <p:pic>
        <p:nvPicPr>
          <p:cNvPr id="49" name="Picture 29">
            <a:extLst>
              <a:ext uri="{FF2B5EF4-FFF2-40B4-BE49-F238E27FC236}">
                <a16:creationId xmlns:a16="http://schemas.microsoft.com/office/drawing/2014/main" id="{CCF3F750-9C5E-4847-9150-68CA6C37643E}"/>
              </a:ext>
            </a:extLst>
          </p:cNvPr>
          <p:cNvPicPr>
            <a:picLocks noChangeAspect="1"/>
          </p:cNvPicPr>
          <p:nvPr/>
        </p:nvPicPr>
        <p:blipFill>
          <a:blip r:embed="rId6"/>
          <a:stretch>
            <a:fillRect/>
          </a:stretch>
        </p:blipFill>
        <p:spPr>
          <a:xfrm>
            <a:off x="3021008" y="3330765"/>
            <a:ext cx="339155" cy="339155"/>
          </a:xfrm>
          <a:prstGeom prst="rect">
            <a:avLst/>
          </a:prstGeom>
          <a:ln w="76200">
            <a:solidFill>
              <a:schemeClr val="tx1"/>
            </a:solidFill>
          </a:ln>
        </p:spPr>
      </p:pic>
      <p:pic>
        <p:nvPicPr>
          <p:cNvPr id="51" name="Picture 26" descr="A picture containing text&#10;&#10;Description automatically generated">
            <a:extLst>
              <a:ext uri="{FF2B5EF4-FFF2-40B4-BE49-F238E27FC236}">
                <a16:creationId xmlns:a16="http://schemas.microsoft.com/office/drawing/2014/main" id="{269AB10E-40D2-1947-9E08-3C6F3C9F84D1}"/>
              </a:ext>
            </a:extLst>
          </p:cNvPr>
          <p:cNvPicPr>
            <a:picLocks noChangeAspect="1"/>
          </p:cNvPicPr>
          <p:nvPr/>
        </p:nvPicPr>
        <p:blipFill>
          <a:blip r:embed="rId4"/>
          <a:stretch>
            <a:fillRect/>
          </a:stretch>
        </p:blipFill>
        <p:spPr>
          <a:xfrm>
            <a:off x="5642990" y="3365390"/>
            <a:ext cx="809460" cy="437904"/>
          </a:xfrm>
          <a:prstGeom prst="rect">
            <a:avLst/>
          </a:prstGeom>
          <a:solidFill>
            <a:schemeClr val="tx1"/>
          </a:solidFill>
          <a:ln w="76200">
            <a:solidFill>
              <a:srgbClr val="00B0F0"/>
            </a:solidFill>
          </a:ln>
        </p:spPr>
      </p:pic>
      <p:pic>
        <p:nvPicPr>
          <p:cNvPr id="52" name="Picture 27" descr="Text&#10;&#10;Description automatically generated with low confidence">
            <a:extLst>
              <a:ext uri="{FF2B5EF4-FFF2-40B4-BE49-F238E27FC236}">
                <a16:creationId xmlns:a16="http://schemas.microsoft.com/office/drawing/2014/main" id="{359FB999-2D69-A042-954A-AF2D945C84C7}"/>
              </a:ext>
            </a:extLst>
          </p:cNvPr>
          <p:cNvPicPr>
            <a:picLocks noChangeAspect="1"/>
          </p:cNvPicPr>
          <p:nvPr/>
        </p:nvPicPr>
        <p:blipFill>
          <a:blip r:embed="rId5"/>
          <a:stretch>
            <a:fillRect/>
          </a:stretch>
        </p:blipFill>
        <p:spPr>
          <a:xfrm>
            <a:off x="7458248" y="1218414"/>
            <a:ext cx="701591" cy="936005"/>
          </a:xfrm>
          <a:prstGeom prst="rect">
            <a:avLst/>
          </a:prstGeom>
          <a:solidFill>
            <a:schemeClr val="tx1"/>
          </a:solidFill>
          <a:ln w="76200">
            <a:solidFill>
              <a:srgbClr val="00B0F0"/>
            </a:solidFill>
          </a:ln>
        </p:spPr>
      </p:pic>
      <p:sp>
        <p:nvSpPr>
          <p:cNvPr id="46" name="Rectangle 45">
            <a:extLst>
              <a:ext uri="{FF2B5EF4-FFF2-40B4-BE49-F238E27FC236}">
                <a16:creationId xmlns:a16="http://schemas.microsoft.com/office/drawing/2014/main" id="{0907F2F3-3B20-7E47-B0A1-7737E6B4BEE8}"/>
              </a:ext>
            </a:extLst>
          </p:cNvPr>
          <p:cNvSpPr/>
          <p:nvPr/>
        </p:nvSpPr>
        <p:spPr>
          <a:xfrm>
            <a:off x="671278" y="4051660"/>
            <a:ext cx="3061737" cy="646331"/>
          </a:xfrm>
          <a:prstGeom prst="rect">
            <a:avLst/>
          </a:prstGeom>
        </p:spPr>
        <p:txBody>
          <a:bodyPr wrap="square">
            <a:spAutoFit/>
          </a:bodyPr>
          <a:lstStyle/>
          <a:p>
            <a:r>
              <a:rPr lang="en-KE" sz="900" dirty="0"/>
              <a:t>In @Kisumu @Kenya, we work on new mobility systems for #TheCityWeNeed Now!</a:t>
            </a:r>
            <a:r>
              <a:rPr lang="en-GB" sz="900" dirty="0"/>
              <a:t> @</a:t>
            </a:r>
            <a:r>
              <a:rPr lang="en-GB" sz="900" dirty="0" err="1"/>
              <a:t>urbancampaign</a:t>
            </a:r>
            <a:r>
              <a:rPr lang="en-GB" sz="900" dirty="0"/>
              <a:t> #</a:t>
            </a:r>
            <a:r>
              <a:rPr lang="en-GB" sz="900" dirty="0" err="1"/>
              <a:t>urbanthinkers</a:t>
            </a:r>
            <a:r>
              <a:rPr lang="en-GB" sz="900" dirty="0"/>
              <a:t> #</a:t>
            </a:r>
            <a:r>
              <a:rPr lang="en-GB" sz="900" dirty="0" err="1"/>
              <a:t>citychanger</a:t>
            </a:r>
            <a:r>
              <a:rPr lang="en-GB" sz="900" dirty="0"/>
              <a:t> #SDG11 #resilience #inclusion</a:t>
            </a:r>
            <a:endParaRPr lang="en-KE" sz="900" dirty="0"/>
          </a:p>
        </p:txBody>
      </p:sp>
      <p:sp>
        <p:nvSpPr>
          <p:cNvPr id="47" name="Rectangle 46">
            <a:extLst>
              <a:ext uri="{FF2B5EF4-FFF2-40B4-BE49-F238E27FC236}">
                <a16:creationId xmlns:a16="http://schemas.microsoft.com/office/drawing/2014/main" id="{37E9071B-A1BF-D94E-B984-DCFFDCC22456}"/>
              </a:ext>
            </a:extLst>
          </p:cNvPr>
          <p:cNvSpPr/>
          <p:nvPr/>
        </p:nvSpPr>
        <p:spPr>
          <a:xfrm>
            <a:off x="5311918" y="4058391"/>
            <a:ext cx="3371448" cy="646331"/>
          </a:xfrm>
          <a:prstGeom prst="rect">
            <a:avLst/>
          </a:prstGeom>
        </p:spPr>
        <p:txBody>
          <a:bodyPr wrap="square">
            <a:spAutoFit/>
          </a:bodyPr>
          <a:lstStyle/>
          <a:p>
            <a:r>
              <a:rPr lang="en-KE" sz="900" dirty="0"/>
              <a:t>In my city @Ifuma, I contribute to water solutions for #TheCityWeNeed Now! facing climate change </a:t>
            </a:r>
            <a:r>
              <a:rPr lang="en-GB" sz="900" dirty="0"/>
              <a:t>@</a:t>
            </a:r>
            <a:r>
              <a:rPr lang="en-GB" sz="900" dirty="0" err="1"/>
              <a:t>urbancampaign</a:t>
            </a:r>
            <a:r>
              <a:rPr lang="en-GB" sz="900" dirty="0"/>
              <a:t> #</a:t>
            </a:r>
            <a:r>
              <a:rPr lang="en-GB" sz="900" dirty="0" err="1"/>
              <a:t>urbanthinkers</a:t>
            </a:r>
            <a:r>
              <a:rPr lang="en-GB" sz="900" dirty="0"/>
              <a:t> #</a:t>
            </a:r>
            <a:r>
              <a:rPr lang="en-GB" sz="900" dirty="0" err="1"/>
              <a:t>citychanger</a:t>
            </a:r>
            <a:r>
              <a:rPr lang="en-GB" sz="900" dirty="0"/>
              <a:t> #SDG11 #SDG6 #adaptation #resilience</a:t>
            </a:r>
            <a:endParaRPr lang="en-KE" sz="900" dirty="0"/>
          </a:p>
        </p:txBody>
      </p:sp>
      <p:sp>
        <p:nvSpPr>
          <p:cNvPr id="54" name="TextBox 6">
            <a:extLst>
              <a:ext uri="{FF2B5EF4-FFF2-40B4-BE49-F238E27FC236}">
                <a16:creationId xmlns:a16="http://schemas.microsoft.com/office/drawing/2014/main" id="{16E89473-44BB-9C4F-A7D9-3F2D6DD12434}"/>
              </a:ext>
            </a:extLst>
          </p:cNvPr>
          <p:cNvSpPr txBox="1"/>
          <p:nvPr/>
        </p:nvSpPr>
        <p:spPr>
          <a:xfrm>
            <a:off x="3645389" y="1020444"/>
            <a:ext cx="1688426" cy="1785104"/>
          </a:xfrm>
          <a:prstGeom prst="rect">
            <a:avLst/>
          </a:prstGeom>
          <a:noFill/>
        </p:spPr>
        <p:txBody>
          <a:bodyPr wrap="square" rtlCol="0">
            <a:spAutoFit/>
          </a:bodyPr>
          <a:lstStyle/>
          <a:p>
            <a:pPr algn="ctr"/>
            <a:r>
              <a:rPr lang="fr-FR" sz="1100" dirty="0">
                <a:sym typeface="Wingdings" pitchFamily="2" charset="2"/>
              </a:rPr>
              <a:t></a:t>
            </a:r>
            <a:r>
              <a:rPr lang="en-KE" sz="1100"/>
              <a:t>Share stories </a:t>
            </a:r>
            <a:r>
              <a:rPr lang="fr-FR" sz="1100" dirty="0">
                <a:sym typeface="Wingdings" pitchFamily="2" charset="2"/>
              </a:rPr>
              <a:t></a:t>
            </a:r>
            <a:endParaRPr lang="en-KE" sz="1100" dirty="0"/>
          </a:p>
          <a:p>
            <a:pPr algn="ctr"/>
            <a:r>
              <a:rPr lang="en-KE" sz="1100" dirty="0"/>
              <a:t>LINK YOUR SOCIAL MEDIA POST TO A STORY</a:t>
            </a:r>
          </a:p>
          <a:p>
            <a:pPr algn="ctr"/>
            <a:endParaRPr lang="en-KE" sz="1100" dirty="0"/>
          </a:p>
          <a:p>
            <a:pPr algn="ctr"/>
            <a:r>
              <a:rPr lang="fr-FR" sz="1100" dirty="0">
                <a:sym typeface="Wingdings" pitchFamily="2" charset="2"/>
              </a:rPr>
              <a:t></a:t>
            </a:r>
            <a:r>
              <a:rPr lang="en-KE" sz="1100"/>
              <a:t>Share solutions</a:t>
            </a:r>
            <a:r>
              <a:rPr lang="fr-FR" sz="1100" dirty="0">
                <a:sym typeface="Wingdings" pitchFamily="2" charset="2"/>
              </a:rPr>
              <a:t></a:t>
            </a:r>
            <a:endParaRPr lang="en-KE" sz="1100" dirty="0"/>
          </a:p>
          <a:p>
            <a:pPr algn="ctr"/>
            <a:r>
              <a:rPr lang="en-KE" sz="1100" dirty="0"/>
              <a:t>PROMOTE A SOLUTION AND DESCRIBE IT IN A STORY</a:t>
            </a:r>
          </a:p>
        </p:txBody>
      </p:sp>
      <p:sp>
        <p:nvSpPr>
          <p:cNvPr id="55" name="Rectangle 54">
            <a:extLst>
              <a:ext uri="{FF2B5EF4-FFF2-40B4-BE49-F238E27FC236}">
                <a16:creationId xmlns:a16="http://schemas.microsoft.com/office/drawing/2014/main" id="{056E593C-6B50-624B-8E56-0F15FE4EB27E}"/>
              </a:ext>
            </a:extLst>
          </p:cNvPr>
          <p:cNvSpPr/>
          <p:nvPr/>
        </p:nvSpPr>
        <p:spPr>
          <a:xfrm rot="20779818">
            <a:off x="450563" y="1921311"/>
            <a:ext cx="1423195" cy="767967"/>
          </a:xfrm>
          <a:prstGeom prst="rect">
            <a:avLst/>
          </a:prstGeom>
        </p:spPr>
        <p:txBody>
          <a:bodyPr wrap="square">
            <a:spAutoFit/>
          </a:bodyPr>
          <a:lstStyle/>
          <a:p>
            <a:pPr>
              <a:lnSpc>
                <a:spcPts val="1820"/>
              </a:lnSpc>
            </a:pPr>
            <a:r>
              <a:rPr lang="en-US" sz="1200" b="1" dirty="0">
                <a:highlight>
                  <a:srgbClr val="FFFF00"/>
                </a:highlight>
              </a:rPr>
              <a:t>Social media images</a:t>
            </a:r>
          </a:p>
          <a:p>
            <a:pPr>
              <a:lnSpc>
                <a:spcPts val="1820"/>
              </a:lnSpc>
            </a:pPr>
            <a:r>
              <a:rPr lang="en-US" sz="1200" b="1" dirty="0">
                <a:highlight>
                  <a:srgbClr val="FFFF00"/>
                </a:highlight>
              </a:rPr>
              <a:t>Examples </a:t>
            </a:r>
            <a:r>
              <a:rPr lang="en-US" sz="1200" b="1" dirty="0">
                <a:highlight>
                  <a:srgbClr val="FFFF00"/>
                </a:highlight>
                <a:sym typeface="Wingdings" pitchFamily="2" charset="2"/>
              </a:rPr>
              <a:t></a:t>
            </a:r>
            <a:endParaRPr lang="en-US" sz="1200" b="1" dirty="0">
              <a:highlight>
                <a:srgbClr val="FFFF00"/>
              </a:highlight>
            </a:endParaRPr>
          </a:p>
        </p:txBody>
      </p:sp>
      <p:sp>
        <p:nvSpPr>
          <p:cNvPr id="56" name="Rectangle 55">
            <a:extLst>
              <a:ext uri="{FF2B5EF4-FFF2-40B4-BE49-F238E27FC236}">
                <a16:creationId xmlns:a16="http://schemas.microsoft.com/office/drawing/2014/main" id="{AB58D35B-05DD-6B4F-9AD5-8FA04A26B1CE}"/>
              </a:ext>
            </a:extLst>
          </p:cNvPr>
          <p:cNvSpPr/>
          <p:nvPr/>
        </p:nvSpPr>
        <p:spPr>
          <a:xfrm rot="553750">
            <a:off x="3842054" y="3748117"/>
            <a:ext cx="1577293" cy="531364"/>
          </a:xfrm>
          <a:prstGeom prst="rect">
            <a:avLst/>
          </a:prstGeom>
        </p:spPr>
        <p:txBody>
          <a:bodyPr wrap="square">
            <a:spAutoFit/>
          </a:bodyPr>
          <a:lstStyle/>
          <a:p>
            <a:pPr>
              <a:lnSpc>
                <a:spcPts val="1820"/>
              </a:lnSpc>
            </a:pPr>
            <a:r>
              <a:rPr lang="en-US" sz="1200" b="1" dirty="0">
                <a:highlight>
                  <a:srgbClr val="FFFF00"/>
                </a:highlight>
              </a:rPr>
              <a:t>Social media text posts  examples </a:t>
            </a:r>
            <a:r>
              <a:rPr lang="en-US" sz="1200" b="1" dirty="0">
                <a:highlight>
                  <a:srgbClr val="FFFF00"/>
                </a:highlight>
                <a:sym typeface="Wingdings" pitchFamily="2" charset="2"/>
              </a:rPr>
              <a:t></a:t>
            </a:r>
            <a:endParaRPr lang="en-US" sz="1200" b="1" dirty="0">
              <a:highlight>
                <a:srgbClr val="FFFF00"/>
              </a:highlight>
            </a:endParaRPr>
          </a:p>
        </p:txBody>
      </p:sp>
    </p:spTree>
    <p:extLst>
      <p:ext uri="{BB962C8B-B14F-4D97-AF65-F5344CB8AC3E}">
        <p14:creationId xmlns:p14="http://schemas.microsoft.com/office/powerpoint/2010/main" val="974648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38017-E850-0145-9B1F-3FDF938BD8B4}"/>
              </a:ext>
            </a:extLst>
          </p:cNvPr>
          <p:cNvSpPr>
            <a:spLocks noGrp="1"/>
          </p:cNvSpPr>
          <p:nvPr>
            <p:ph type="body" idx="1"/>
          </p:nvPr>
        </p:nvSpPr>
        <p:spPr>
          <a:xfrm>
            <a:off x="929332" y="1967892"/>
            <a:ext cx="6219610" cy="2459596"/>
          </a:xfrm>
        </p:spPr>
        <p:txBody>
          <a:bodyPr wrap="square" anchor="t">
            <a:normAutofit/>
          </a:bodyPr>
          <a:lstStyle/>
          <a:p>
            <a:pPr marL="101600" indent="0">
              <a:lnSpc>
                <a:spcPct val="90000"/>
              </a:lnSpc>
              <a:spcAft>
                <a:spcPts val="600"/>
              </a:spcAft>
              <a:buNone/>
            </a:pPr>
            <a:r>
              <a:rPr lang="en-KE" sz="1800" dirty="0">
                <a:latin typeface="Abadi MT Condensed Light" panose="020B0306030101010103" pitchFamily="34" charset="77"/>
              </a:rPr>
              <a:t>After the session, UTC organizers should report on their UTC.</a:t>
            </a:r>
          </a:p>
          <a:p>
            <a:pPr marL="101600" indent="0">
              <a:lnSpc>
                <a:spcPct val="90000"/>
              </a:lnSpc>
              <a:spcAft>
                <a:spcPts val="600"/>
              </a:spcAft>
              <a:buNone/>
            </a:pPr>
            <a:r>
              <a:rPr lang="en-KE" sz="1800" dirty="0">
                <a:latin typeface="Abadi MT Condensed Light" panose="020B0306030101010103" pitchFamily="34" charset="77"/>
              </a:rPr>
              <a:t>Please use the online reporting form as provided by the WUC Secretariat.</a:t>
            </a:r>
            <a:endParaRPr lang="fr-FR" sz="1800" dirty="0">
              <a:latin typeface="Abadi MT Condensed Light" panose="020B0306030101010103" pitchFamily="34" charset="77"/>
            </a:endParaRPr>
          </a:p>
          <a:p>
            <a:pPr marL="101600" indent="0">
              <a:lnSpc>
                <a:spcPct val="90000"/>
              </a:lnSpc>
              <a:spcAft>
                <a:spcPts val="600"/>
              </a:spcAft>
              <a:buNone/>
            </a:pPr>
            <a:r>
              <a:rPr lang="en-KE" sz="1800" dirty="0">
                <a:latin typeface="Abadi MT Condensed Light" panose="020B0306030101010103" pitchFamily="34" charset="77"/>
              </a:rPr>
              <a:t>Make sure you report withing 15 days after the end of your campus. The WUC Secretariat will share your report which will include your action plan, partners commitments, road map, targets. </a:t>
            </a:r>
          </a:p>
          <a:p>
            <a:pPr marL="0" indent="0">
              <a:lnSpc>
                <a:spcPct val="90000"/>
              </a:lnSpc>
              <a:spcAft>
                <a:spcPts val="600"/>
              </a:spcAft>
              <a:buNone/>
            </a:pPr>
            <a:endParaRPr lang="en-KE" sz="1800" dirty="0">
              <a:latin typeface="Abadi MT Condensed Light" panose="020B0306030101010103" pitchFamily="34" charset="77"/>
            </a:endParaRPr>
          </a:p>
        </p:txBody>
      </p:sp>
      <p:sp>
        <p:nvSpPr>
          <p:cNvPr id="9" name="Google Shape;253;p23">
            <a:extLst>
              <a:ext uri="{FF2B5EF4-FFF2-40B4-BE49-F238E27FC236}">
                <a16:creationId xmlns:a16="http://schemas.microsoft.com/office/drawing/2014/main" id="{7791657C-7EB9-1A46-AD7A-EDA26D4DF452}"/>
              </a:ext>
            </a:extLst>
          </p:cNvPr>
          <p:cNvSpPr txBox="1">
            <a:spLocks noGrp="1"/>
          </p:cNvSpPr>
          <p:nvPr>
            <p:ph type="title"/>
          </p:nvPr>
        </p:nvSpPr>
        <p:spPr>
          <a:xfrm>
            <a:off x="1056460" y="1285055"/>
            <a:ext cx="6426300" cy="396300"/>
          </a:xfrm>
          <a:prstGeom prst="rect">
            <a:avLst/>
          </a:prstGeom>
        </p:spPr>
        <p:txBody>
          <a:bodyPr spcFirstLastPara="1" wrap="square" lIns="0" tIns="0" rIns="0" bIns="0" anchor="ctr" anchorCtr="0">
            <a:noAutofit/>
          </a:bodyPr>
          <a:lstStyle/>
          <a:p>
            <a:pPr lvl="0" algn="l"/>
            <a:r>
              <a:rPr lang="fr-FR" sz="2800" dirty="0">
                <a:solidFill>
                  <a:schemeClr val="bg1"/>
                </a:solidFill>
                <a:latin typeface="Abadi MT Condensed Light" panose="020B0306030101010103" pitchFamily="34" charset="77"/>
              </a:rPr>
              <a:t>REPORTING</a:t>
            </a:r>
            <a:endParaRPr sz="1600" dirty="0">
              <a:solidFill>
                <a:schemeClr val="bg1"/>
              </a:solidFill>
            </a:endParaRPr>
          </a:p>
        </p:txBody>
      </p:sp>
    </p:spTree>
    <p:extLst>
      <p:ext uri="{BB962C8B-B14F-4D97-AF65-F5344CB8AC3E}">
        <p14:creationId xmlns:p14="http://schemas.microsoft.com/office/powerpoint/2010/main" val="422403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2;p35">
            <a:extLst>
              <a:ext uri="{FF2B5EF4-FFF2-40B4-BE49-F238E27FC236}">
                <a16:creationId xmlns:a16="http://schemas.microsoft.com/office/drawing/2014/main" id="{967DAD44-B162-914D-9E7D-6A51D3D408E8}"/>
              </a:ext>
            </a:extLst>
          </p:cNvPr>
          <p:cNvGrpSpPr/>
          <p:nvPr/>
        </p:nvGrpSpPr>
        <p:grpSpPr>
          <a:xfrm>
            <a:off x="907248" y="313013"/>
            <a:ext cx="2119546" cy="4396359"/>
            <a:chOff x="2547150" y="238125"/>
            <a:chExt cx="2525675" cy="5238750"/>
          </a:xfrm>
        </p:grpSpPr>
        <p:sp>
          <p:nvSpPr>
            <p:cNvPr id="7" name="Google Shape;313;p35">
              <a:extLst>
                <a:ext uri="{FF2B5EF4-FFF2-40B4-BE49-F238E27FC236}">
                  <a16:creationId xmlns:a16="http://schemas.microsoft.com/office/drawing/2014/main" id="{1650EC8D-58E9-2E4D-B7CE-7FA9E2052F88}"/>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a:effectLst>
              <a:outerShdw blurRad="257175" dist="7620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4;p35">
              <a:extLst>
                <a:ext uri="{FF2B5EF4-FFF2-40B4-BE49-F238E27FC236}">
                  <a16:creationId xmlns:a16="http://schemas.microsoft.com/office/drawing/2014/main" id="{9434649A-C05B-3D4C-9DF5-93E69EA7BC56}"/>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5;p35">
              <a:extLst>
                <a:ext uri="{FF2B5EF4-FFF2-40B4-BE49-F238E27FC236}">
                  <a16:creationId xmlns:a16="http://schemas.microsoft.com/office/drawing/2014/main" id="{29625C4C-CE59-BF48-8451-3B4FF987C870}"/>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6;p35">
              <a:extLst>
                <a:ext uri="{FF2B5EF4-FFF2-40B4-BE49-F238E27FC236}">
                  <a16:creationId xmlns:a16="http://schemas.microsoft.com/office/drawing/2014/main" id="{1B8488B4-1C22-F44B-A37B-1A5989C882E5}"/>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Image 13" descr="Une image contenant texte&#10;&#10;Description générée automatiquement">
            <a:extLst>
              <a:ext uri="{FF2B5EF4-FFF2-40B4-BE49-F238E27FC236}">
                <a16:creationId xmlns:a16="http://schemas.microsoft.com/office/drawing/2014/main" id="{9B657A02-833D-784B-B334-15FA0358B800}"/>
              </a:ext>
            </a:extLst>
          </p:cNvPr>
          <p:cNvPicPr>
            <a:picLocks noChangeAspect="1"/>
          </p:cNvPicPr>
          <p:nvPr/>
        </p:nvPicPr>
        <p:blipFill>
          <a:blip r:embed="rId2"/>
          <a:stretch>
            <a:fillRect/>
          </a:stretch>
        </p:blipFill>
        <p:spPr>
          <a:xfrm>
            <a:off x="917094" y="711601"/>
            <a:ext cx="2098280" cy="3599181"/>
          </a:xfrm>
          <a:prstGeom prst="rect">
            <a:avLst/>
          </a:prstGeom>
        </p:spPr>
      </p:pic>
      <p:sp>
        <p:nvSpPr>
          <p:cNvPr id="15" name="Bulle ronde 14">
            <a:extLst>
              <a:ext uri="{FF2B5EF4-FFF2-40B4-BE49-F238E27FC236}">
                <a16:creationId xmlns:a16="http://schemas.microsoft.com/office/drawing/2014/main" id="{72CE1C0B-D218-E247-BCB7-B7C1C5F26D6B}"/>
              </a:ext>
            </a:extLst>
          </p:cNvPr>
          <p:cNvSpPr/>
          <p:nvPr/>
        </p:nvSpPr>
        <p:spPr>
          <a:xfrm>
            <a:off x="3604899" y="149824"/>
            <a:ext cx="5348176" cy="3993837"/>
          </a:xfrm>
          <a:prstGeom prst="wedgeEllipse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a:p>
        </p:txBody>
      </p:sp>
      <p:sp>
        <p:nvSpPr>
          <p:cNvPr id="4" name="Title 1">
            <a:extLst>
              <a:ext uri="{FF2B5EF4-FFF2-40B4-BE49-F238E27FC236}">
                <a16:creationId xmlns:a16="http://schemas.microsoft.com/office/drawing/2014/main" id="{E8D4E80B-83D1-3844-AFBC-0584905810D6}"/>
              </a:ext>
            </a:extLst>
          </p:cNvPr>
          <p:cNvSpPr txBox="1">
            <a:spLocks/>
          </p:cNvSpPr>
          <p:nvPr/>
        </p:nvSpPr>
        <p:spPr>
          <a:xfrm>
            <a:off x="4201678" y="1085723"/>
            <a:ext cx="6908555" cy="508672"/>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KE" sz="2800" b="1">
                <a:solidFill>
                  <a:srgbClr val="2B3546"/>
                </a:solidFill>
                <a:latin typeface="Abadi MT Condensed Light" panose="020B0306030101010103" pitchFamily="34" charset="77"/>
              </a:rPr>
              <a:t>Use the right hashtags and handles</a:t>
            </a:r>
            <a:endParaRPr lang="en-KE" sz="2800" b="1" dirty="0">
              <a:solidFill>
                <a:srgbClr val="2B3546"/>
              </a:solidFill>
              <a:latin typeface="Abadi MT Condensed Light" panose="020B0306030101010103" pitchFamily="34" charset="77"/>
            </a:endParaRPr>
          </a:p>
        </p:txBody>
      </p:sp>
      <p:sp>
        <p:nvSpPr>
          <p:cNvPr id="5" name="Content Placeholder 6">
            <a:extLst>
              <a:ext uri="{FF2B5EF4-FFF2-40B4-BE49-F238E27FC236}">
                <a16:creationId xmlns:a16="http://schemas.microsoft.com/office/drawing/2014/main" id="{3CD309CD-545F-2D49-997F-78B80C464256}"/>
              </a:ext>
            </a:extLst>
          </p:cNvPr>
          <p:cNvSpPr txBox="1">
            <a:spLocks/>
          </p:cNvSpPr>
          <p:nvPr/>
        </p:nvSpPr>
        <p:spPr>
          <a:xfrm>
            <a:off x="4314680" y="1535815"/>
            <a:ext cx="4364045" cy="31889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KE" dirty="0">
                <a:solidFill>
                  <a:srgbClr val="2B3546"/>
                </a:solidFill>
                <a:latin typeface="Abadi MT Condensed Light" panose="020B0306030101010103" pitchFamily="34" charset="77"/>
              </a:rPr>
              <a:t>Please note that the </a:t>
            </a:r>
            <a:r>
              <a:rPr lang="fr-KE">
                <a:solidFill>
                  <a:srgbClr val="2B3546"/>
                </a:solidFill>
                <a:latin typeface="Abadi MT Condensed Light" panose="020B0306030101010103" pitchFamily="34" charset="77"/>
              </a:rPr>
              <a:t>official hashtag</a:t>
            </a:r>
            <a:r>
              <a:rPr lang="en-US" dirty="0">
                <a:solidFill>
                  <a:srgbClr val="2B3546"/>
                </a:solidFill>
                <a:latin typeface="Abadi MT Condensed Light" panose="020B0306030101010103" pitchFamily="34" charset="77"/>
              </a:rPr>
              <a:t>s</a:t>
            </a:r>
            <a:r>
              <a:rPr lang="en-US">
                <a:solidFill>
                  <a:srgbClr val="2B3546"/>
                </a:solidFill>
                <a:latin typeface="Abadi MT Condensed Light" panose="020B0306030101010103" pitchFamily="34" charset="77"/>
              </a:rPr>
              <a:t>:</a:t>
            </a:r>
          </a:p>
          <a:p>
            <a:pPr algn="ctr"/>
            <a:r>
              <a:rPr lang="fr-KE">
                <a:solidFill>
                  <a:srgbClr val="2B3546"/>
                </a:solidFill>
                <a:latin typeface="Abadi MT Condensed Light" panose="020B0306030101010103" pitchFamily="34" charset="77"/>
              </a:rPr>
              <a:t> </a:t>
            </a:r>
            <a:r>
              <a:rPr lang="fr-KE" u="sng" dirty="0">
                <a:latin typeface="Abadi MT Condensed Light" panose="020B0306030101010103" pitchFamily="34" charset="77"/>
                <a:hlinkClick r:id="rId3"/>
              </a:rPr>
              <a:t>#UrbanThinkers</a:t>
            </a:r>
            <a:r>
              <a:rPr lang="en-US" dirty="0">
                <a:latin typeface="Abadi MT Condensed Light" panose="020B0306030101010103" pitchFamily="34" charset="77"/>
                <a:hlinkClick r:id="rId4"/>
              </a:rPr>
              <a:t>.</a:t>
            </a:r>
            <a:endParaRPr lang="fr-KE" b="1" dirty="0">
              <a:latin typeface="Abadi MT Condensed Light" panose="020B0306030101010103" pitchFamily="34" charset="77"/>
            </a:endParaRPr>
          </a:p>
          <a:p>
            <a:pPr algn="ctr"/>
            <a:endParaRPr lang="fr-KE" b="1" dirty="0">
              <a:latin typeface="Abadi MT Condensed Light" panose="020B0306030101010103" pitchFamily="34" charset="77"/>
            </a:endParaRPr>
          </a:p>
          <a:p>
            <a:pPr algn="ctr"/>
            <a:r>
              <a:rPr lang="fr-KE" b="1" dirty="0">
                <a:solidFill>
                  <a:srgbClr val="2B3546"/>
                </a:solidFill>
                <a:latin typeface="Abadi MT Condensed Light" panose="020B0306030101010103" pitchFamily="34" charset="77"/>
              </a:rPr>
              <a:t>The WUC </a:t>
            </a:r>
            <a:r>
              <a:rPr lang="fr-KE" b="1">
                <a:solidFill>
                  <a:srgbClr val="2B3546"/>
                </a:solidFill>
                <a:latin typeface="Abadi MT Condensed Light" panose="020B0306030101010103" pitchFamily="34" charset="77"/>
              </a:rPr>
              <a:t>is on Social Media </a:t>
            </a:r>
            <a:r>
              <a:rPr lang="fr-KE" b="1" dirty="0">
                <a:solidFill>
                  <a:srgbClr val="2B3546"/>
                </a:solidFill>
                <a:latin typeface="Abadi MT Condensed Light" panose="020B0306030101010103" pitchFamily="34" charset="77"/>
              </a:rPr>
              <a:t>and will communicate on your UTCs </a:t>
            </a:r>
          </a:p>
          <a:p>
            <a:pPr algn="ctr"/>
            <a:r>
              <a:rPr lang="fr-KE" dirty="0">
                <a:solidFill>
                  <a:srgbClr val="2B3546"/>
                </a:solidFill>
                <a:latin typeface="Abadi MT Condensed Light" panose="020B0306030101010103" pitchFamily="34" charset="77"/>
              </a:rPr>
              <a:t>Follow us on </a:t>
            </a:r>
            <a:r>
              <a:rPr lang="fr-KE" b="1" dirty="0">
                <a:latin typeface="Abadi MT Condensed Light" panose="020B0306030101010103" pitchFamily="34" charset="77"/>
                <a:hlinkClick r:id="rId5"/>
              </a:rPr>
              <a:t>Twitter</a:t>
            </a:r>
            <a:r>
              <a:rPr lang="fr-KE" u="sng" dirty="0">
                <a:latin typeface="Abadi MT Condensed Light" panose="020B0306030101010103" pitchFamily="34" charset="77"/>
                <a:hlinkClick r:id="rId5"/>
              </a:rPr>
              <a:t> @urbancampaign</a:t>
            </a:r>
            <a:endParaRPr lang="fr-KE" dirty="0">
              <a:latin typeface="Abadi MT Condensed Light" panose="020B0306030101010103" pitchFamily="34" charset="77"/>
            </a:endParaRPr>
          </a:p>
          <a:p>
            <a:pPr algn="ctr"/>
            <a:r>
              <a:rPr lang="fr-KE" dirty="0">
                <a:solidFill>
                  <a:srgbClr val="2B3546"/>
                </a:solidFill>
                <a:latin typeface="Abadi MT Condensed Light" panose="020B0306030101010103" pitchFamily="34" charset="77"/>
              </a:rPr>
              <a:t>Follow us on </a:t>
            </a:r>
            <a:r>
              <a:rPr lang="fr-KE" b="1" dirty="0">
                <a:latin typeface="Abadi MT Condensed Light" panose="020B0306030101010103" pitchFamily="34" charset="77"/>
                <a:hlinkClick r:id="rId6"/>
              </a:rPr>
              <a:t>Instagram </a:t>
            </a:r>
            <a:r>
              <a:rPr lang="fr-KE" u="sng" dirty="0">
                <a:latin typeface="Abadi MT Condensed Light" panose="020B0306030101010103" pitchFamily="34" charset="77"/>
                <a:hlinkClick r:id="rId6"/>
              </a:rPr>
              <a:t>@worldurbancampaign</a:t>
            </a:r>
            <a:endParaRPr lang="fr-KE" dirty="0">
              <a:latin typeface="Abadi MT Condensed Light" panose="020B0306030101010103" pitchFamily="34" charset="77"/>
            </a:endParaRPr>
          </a:p>
          <a:p>
            <a:pPr algn="ctr"/>
            <a:r>
              <a:rPr lang="fr-KE" dirty="0">
                <a:solidFill>
                  <a:srgbClr val="2B3546"/>
                </a:solidFill>
                <a:latin typeface="Abadi MT Condensed Light" panose="020B0306030101010103" pitchFamily="34" charset="77"/>
              </a:rPr>
              <a:t>Like our </a:t>
            </a:r>
            <a:r>
              <a:rPr lang="fr-KE" b="1" dirty="0">
                <a:latin typeface="Abadi MT Condensed Light" panose="020B0306030101010103" pitchFamily="34" charset="77"/>
                <a:hlinkClick r:id="rId7"/>
              </a:rPr>
              <a:t>Facebook Page </a:t>
            </a:r>
            <a:r>
              <a:rPr lang="fr-KE" u="sng" dirty="0">
                <a:latin typeface="Abadi MT Condensed Light" panose="020B0306030101010103" pitchFamily="34" charset="77"/>
                <a:hlinkClick r:id="rId7"/>
              </a:rPr>
              <a:t>(UN-Habitat World Urban Campaign)</a:t>
            </a:r>
            <a:endParaRPr lang="fr-KE" dirty="0">
              <a:latin typeface="Abadi MT Condensed Light" panose="020B0306030101010103" pitchFamily="34" charset="77"/>
            </a:endParaRPr>
          </a:p>
          <a:p>
            <a:pPr algn="ctr"/>
            <a:r>
              <a:rPr lang="fr-KE" dirty="0">
                <a:solidFill>
                  <a:srgbClr val="2B3546"/>
                </a:solidFill>
                <a:latin typeface="Abadi MT Condensed Light" panose="020B0306030101010103" pitchFamily="34" charset="77"/>
              </a:rPr>
              <a:t>Subscribe to our </a:t>
            </a:r>
            <a:r>
              <a:rPr lang="fr-KE" b="1" dirty="0">
                <a:latin typeface="Abadi MT Condensed Light" panose="020B0306030101010103" pitchFamily="34" charset="77"/>
                <a:hlinkClick r:id="rId8"/>
              </a:rPr>
              <a:t>Youtube Channel </a:t>
            </a:r>
            <a:r>
              <a:rPr lang="fr-KE" u="sng" dirty="0">
                <a:latin typeface="Abadi MT Condensed Light" panose="020B0306030101010103" pitchFamily="34" charset="77"/>
                <a:hlinkClick r:id="rId8"/>
              </a:rPr>
              <a:t>(World Urban Campaign)</a:t>
            </a:r>
            <a:endParaRPr lang="fr-KE" dirty="0">
              <a:latin typeface="Abadi MT Condensed Light" panose="020B0306030101010103" pitchFamily="34" charset="77"/>
            </a:endParaRPr>
          </a:p>
          <a:p>
            <a:endParaRPr lang="en-KE" dirty="0">
              <a:latin typeface="Abadi MT Condensed Light" panose="020B0306030101010103" pitchFamily="34" charset="77"/>
            </a:endParaRPr>
          </a:p>
        </p:txBody>
      </p:sp>
    </p:spTree>
    <p:extLst>
      <p:ext uri="{BB962C8B-B14F-4D97-AF65-F5344CB8AC3E}">
        <p14:creationId xmlns:p14="http://schemas.microsoft.com/office/powerpoint/2010/main" val="608152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8" name="Google Shape;226;p20">
            <a:extLst>
              <a:ext uri="{FF2B5EF4-FFF2-40B4-BE49-F238E27FC236}">
                <a16:creationId xmlns:a16="http://schemas.microsoft.com/office/drawing/2014/main" id="{9513B0B2-6CFF-AC45-BEC8-F229299D7F4E}"/>
              </a:ext>
            </a:extLst>
          </p:cNvPr>
          <p:cNvSpPr txBox="1">
            <a:spLocks noGrp="1"/>
          </p:cNvSpPr>
          <p:nvPr>
            <p:ph type="body" idx="1"/>
          </p:nvPr>
        </p:nvSpPr>
        <p:spPr>
          <a:xfrm>
            <a:off x="824856" y="2104097"/>
            <a:ext cx="7494288" cy="2660400"/>
          </a:xfrm>
          <a:prstGeom prst="rect">
            <a:avLst/>
          </a:prstGeom>
        </p:spPr>
        <p:txBody>
          <a:bodyPr spcFirstLastPara="1" wrap="square" lIns="0" tIns="0" rIns="0" bIns="0" anchor="t" anchorCtr="0">
            <a:noAutofit/>
          </a:bodyPr>
          <a:lstStyle/>
          <a:p>
            <a:pPr marL="0" indent="0" algn="ctr">
              <a:buNone/>
            </a:pPr>
            <a:r>
              <a:rPr lang="fr-FR" sz="2000" dirty="0" err="1">
                <a:latin typeface="Abadi MT Condensed Light" panose="020B0306030101010103" pitchFamily="34" charset="77"/>
              </a:rPr>
              <a:t>T</a:t>
            </a:r>
            <a:r>
              <a:rPr lang="en-KE" sz="2000" dirty="0">
                <a:latin typeface="Abadi MT Condensed Light" panose="020B0306030101010103" pitchFamily="34" charset="77"/>
              </a:rPr>
              <a:t>he UTC </a:t>
            </a:r>
            <a:r>
              <a:rPr lang="fr-FR" sz="2000" dirty="0">
                <a:latin typeface="Abadi MT Condensed Light" panose="020B0306030101010103" pitchFamily="34" charset="77"/>
              </a:rPr>
              <a:t>Organizer </a:t>
            </a:r>
            <a:r>
              <a:rPr lang="en-KE" sz="2000" dirty="0">
                <a:latin typeface="Abadi MT Condensed Light" panose="020B0306030101010103" pitchFamily="34" charset="77"/>
              </a:rPr>
              <a:t>must be a partner of the </a:t>
            </a:r>
            <a:r>
              <a:rPr lang="en-GB" sz="2000" dirty="0">
                <a:latin typeface="Abadi MT Condensed Light" panose="020B0306030101010103" pitchFamily="34" charset="77"/>
              </a:rPr>
              <a:t>World Urban Campaign</a:t>
            </a:r>
            <a:endParaRPr lang="en-KE" sz="2000" dirty="0">
              <a:latin typeface="Abadi MT Condensed Light" panose="020B0306030101010103" pitchFamily="34" charset="77"/>
            </a:endParaRPr>
          </a:p>
          <a:p>
            <a:pPr marL="0" indent="0" algn="ctr">
              <a:buNone/>
            </a:pPr>
            <a:r>
              <a:rPr lang="en-GB" sz="1600" b="1" dirty="0">
                <a:latin typeface="Abadi MT Condensed Light" panose="020B0306030101010103" pitchFamily="34" charset="77"/>
              </a:rPr>
              <a:t>IF YOUR ORGANIZATION IS NOT A WUC PARTNER, PLEASE APPLY </a:t>
            </a:r>
            <a:r>
              <a:rPr lang="en-KE" sz="1600" b="1" dirty="0">
                <a:latin typeface="Abadi MT Condensed Light" panose="020B0306030101010103" pitchFamily="34" charset="77"/>
              </a:rPr>
              <a:t>at:</a:t>
            </a:r>
          </a:p>
          <a:p>
            <a:pPr marL="0" indent="0" algn="ctr">
              <a:buNone/>
            </a:pPr>
            <a:r>
              <a:rPr lang="fr-FR" sz="1600" b="1" dirty="0">
                <a:latin typeface="Abadi MT Condensed Light" panose="020B0306030101010103" pitchFamily="34" charset="77"/>
              </a:rPr>
              <a:t> https://www.worldurbancampaign.org/join </a:t>
            </a:r>
            <a:endParaRPr sz="2000" dirty="0">
              <a:latin typeface="Abadi MT Condensed Light" panose="020B0306030101010103" pitchFamily="34" charset="77"/>
            </a:endParaRPr>
          </a:p>
        </p:txBody>
      </p:sp>
      <p:sp>
        <p:nvSpPr>
          <p:cNvPr id="4" name="Title 3">
            <a:extLst>
              <a:ext uri="{FF2B5EF4-FFF2-40B4-BE49-F238E27FC236}">
                <a16:creationId xmlns:a16="http://schemas.microsoft.com/office/drawing/2014/main" id="{F27DEB2F-5E4D-3488-34A6-60D214AE9CF8}"/>
              </a:ext>
            </a:extLst>
          </p:cNvPr>
          <p:cNvSpPr>
            <a:spLocks noGrp="1"/>
          </p:cNvSpPr>
          <p:nvPr>
            <p:ph type="title"/>
          </p:nvPr>
        </p:nvSpPr>
        <p:spPr>
          <a:xfrm>
            <a:off x="548700" y="1218404"/>
            <a:ext cx="8046600" cy="490800"/>
          </a:xfrm>
        </p:spPr>
        <p:txBody>
          <a:bodyPr/>
          <a:lstStyle/>
          <a:p>
            <a:r>
              <a:rPr lang="en-KE" sz="3200" dirty="0">
                <a:solidFill>
                  <a:schemeClr val="bg1"/>
                </a:solidFill>
                <a:latin typeface="Abadi MT Condensed Light" panose="020B0306030101010103" pitchFamily="34" charset="77"/>
              </a:rPr>
              <a:t>Requirement to </a:t>
            </a:r>
            <a:r>
              <a:rPr lang="en-US" sz="3200" dirty="0">
                <a:solidFill>
                  <a:schemeClr val="bg1"/>
                </a:solidFill>
                <a:latin typeface="Abadi MT Condensed Light" panose="020B0306030101010103" pitchFamily="34" charset="77"/>
              </a:rPr>
              <a:t>apply</a:t>
            </a:r>
            <a:endParaRPr lang="en-KE" sz="320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ctrTitle" idx="4294967295"/>
          </p:nvPr>
        </p:nvSpPr>
        <p:spPr>
          <a:xfrm>
            <a:off x="584200" y="1992312"/>
            <a:ext cx="7772400" cy="115887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600" dirty="0">
                <a:latin typeface="Abadi MT Condensed Light" panose="020B0306030101010103" pitchFamily="34" charset="77"/>
              </a:rPr>
              <a:t>Enjoy your UTC</a:t>
            </a:r>
            <a:endParaRPr sz="6600" dirty="0">
              <a:latin typeface="Abadi MT Condensed Light" panose="020B0306030101010103" pitchFamily="34" charset="77"/>
            </a:endParaRPr>
          </a:p>
        </p:txBody>
      </p:sp>
      <p:sp>
        <p:nvSpPr>
          <p:cNvPr id="224" name="Google Shape;224;p3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7864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6" name="Google Shape;276;p26">
            <a:extLst>
              <a:ext uri="{FF2B5EF4-FFF2-40B4-BE49-F238E27FC236}">
                <a16:creationId xmlns:a16="http://schemas.microsoft.com/office/drawing/2014/main" id="{F45E8149-67AE-5B4F-96CD-EE634FEA740C}"/>
              </a:ext>
            </a:extLst>
          </p:cNvPr>
          <p:cNvSpPr txBox="1">
            <a:spLocks/>
          </p:cNvSpPr>
          <p:nvPr/>
        </p:nvSpPr>
        <p:spPr>
          <a:xfrm>
            <a:off x="1030134" y="1198935"/>
            <a:ext cx="7279543"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800" dirty="0">
                <a:solidFill>
                  <a:schemeClr val="bg1"/>
                </a:solidFill>
                <a:latin typeface="Abadi MT Condensed Light" panose="020B0306030101010103" pitchFamily="34" charset="77"/>
              </a:rPr>
              <a:t>Our Common Goal: </a:t>
            </a:r>
            <a:r>
              <a:rPr lang="fr-FR" sz="2800" dirty="0" err="1">
                <a:solidFill>
                  <a:schemeClr val="bg1"/>
                </a:solidFill>
                <a:latin typeface="Abadi MT Condensed Light" panose="020B0306030101010103" pitchFamily="34" charset="77"/>
              </a:rPr>
              <a:t>Implementing</a:t>
            </a:r>
            <a:r>
              <a:rPr lang="fr-FR" sz="2800" dirty="0">
                <a:solidFill>
                  <a:schemeClr val="bg1"/>
                </a:solidFill>
                <a:latin typeface="Abadi MT Condensed Light" panose="020B0306030101010103" pitchFamily="34" charset="77"/>
              </a:rPr>
              <a:t> the New Urban Agenda</a:t>
            </a:r>
          </a:p>
        </p:txBody>
      </p:sp>
      <p:sp>
        <p:nvSpPr>
          <p:cNvPr id="13" name="Rectangle 12">
            <a:extLst>
              <a:ext uri="{FF2B5EF4-FFF2-40B4-BE49-F238E27FC236}">
                <a16:creationId xmlns:a16="http://schemas.microsoft.com/office/drawing/2014/main" id="{AE28C657-77DC-CB4A-80B3-CC7DFE1D63A3}"/>
              </a:ext>
            </a:extLst>
          </p:cNvPr>
          <p:cNvSpPr/>
          <p:nvPr/>
        </p:nvSpPr>
        <p:spPr>
          <a:xfrm>
            <a:off x="975768" y="1697796"/>
            <a:ext cx="7388273" cy="2031325"/>
          </a:xfrm>
          <a:prstGeom prst="rect">
            <a:avLst/>
          </a:prstGeom>
        </p:spPr>
        <p:txBody>
          <a:bodyPr wrap="square">
            <a:spAutoFit/>
          </a:bodyPr>
          <a:lstStyle/>
          <a:p>
            <a:r>
              <a:rPr lang="en-GB" b="1" dirty="0">
                <a:solidFill>
                  <a:schemeClr val="bg1"/>
                </a:solidFill>
                <a:latin typeface="Abadi MT Condensed Light" panose="020B0306030101010103" pitchFamily="34" charset="77"/>
              </a:rPr>
              <a:t>The New Urban Agenda </a:t>
            </a:r>
            <a:r>
              <a:rPr lang="en-GB" dirty="0">
                <a:solidFill>
                  <a:schemeClr val="bg1"/>
                </a:solidFill>
                <a:latin typeface="Abadi MT Condensed Light" panose="020B0306030101010103" pitchFamily="34" charset="77"/>
              </a:rPr>
              <a:t>was adopted at the United Nations Conference on Housing and Sustainable Urban Development (Habitat III) in Quito, Ecuador, on 20 October 2016. It was endorsed by the United Nations General Assembly at its sixty-eighth plenary meeting of the seventy-first session on 23 December 2016. The New Urban Agenda is an action-oriented document that mobilizes Member States and other key stakeholders to drive sustainable urban development at the local level.</a:t>
            </a:r>
          </a:p>
          <a:p>
            <a:endParaRPr lang="en-GB" dirty="0">
              <a:solidFill>
                <a:schemeClr val="bg1"/>
              </a:solidFill>
              <a:latin typeface="Abadi MT Condensed Light" panose="020B0306030101010103" pitchFamily="34" charset="77"/>
            </a:endParaRPr>
          </a:p>
          <a:p>
            <a:r>
              <a:rPr lang="en-GB" dirty="0">
                <a:solidFill>
                  <a:schemeClr val="bg1"/>
                </a:solidFill>
                <a:latin typeface="Abadi MT Condensed Light" panose="020B0306030101010103" pitchFamily="34" charset="77"/>
              </a:rPr>
              <a:t>The implementation of the New Urban Agenda contributes to the localization of the 2030 Agenda for Sustainable Development in an integrated manner, and to the achievement of the Sustainable Development Goals and targets, including </a:t>
            </a:r>
            <a:r>
              <a:rPr lang="en-GB" u="sng" dirty="0">
                <a:solidFill>
                  <a:schemeClr val="bg1"/>
                </a:solidFill>
                <a:latin typeface="Abadi MT Condensed Light" panose="020B0306030101010103" pitchFamily="34" charset="77"/>
              </a:rPr>
              <a:t>Goal 11</a:t>
            </a:r>
            <a:r>
              <a:rPr lang="en-GB" dirty="0">
                <a:solidFill>
                  <a:schemeClr val="bg1"/>
                </a:solidFill>
                <a:latin typeface="Abadi MT Condensed Light" panose="020B0306030101010103" pitchFamily="34" charset="77"/>
              </a:rPr>
              <a:t> of making cities and human settlements inclusive, safe, resilient and sustainable. </a:t>
            </a:r>
            <a:r>
              <a:rPr lang="en-GB" b="1" dirty="0">
                <a:solidFill>
                  <a:schemeClr val="bg1"/>
                </a:solidFill>
                <a:latin typeface="Abadi MT Condensed Light" panose="020B0306030101010103" pitchFamily="34" charset="77"/>
                <a:hlinkClick r:id="rId3">
                  <a:extLst>
                    <a:ext uri="{A12FA001-AC4F-418D-AE19-62706E023703}">
                      <ahyp:hlinkClr xmlns:ahyp="http://schemas.microsoft.com/office/drawing/2018/hyperlinkcolor" val="tx"/>
                    </a:ext>
                  </a:extLst>
                </a:hlinkClick>
              </a:rPr>
              <a:t>Learn more</a:t>
            </a:r>
            <a:endParaRPr lang="en-GB" b="1" dirty="0">
              <a:solidFill>
                <a:schemeClr val="bg1"/>
              </a:solidFill>
              <a:latin typeface="Abadi MT Condensed Light" panose="020B0306030101010103" pitchFamily="34" charset="77"/>
            </a:endParaRPr>
          </a:p>
        </p:txBody>
      </p:sp>
      <p:pic>
        <p:nvPicPr>
          <p:cNvPr id="14" name="Picture 14" descr="A picture containing graphical user interface&#10;&#10;Description automatically generated">
            <a:extLst>
              <a:ext uri="{FF2B5EF4-FFF2-40B4-BE49-F238E27FC236}">
                <a16:creationId xmlns:a16="http://schemas.microsoft.com/office/drawing/2014/main" id="{3956CE97-EB13-8F42-880F-F975B948AC7C}"/>
              </a:ext>
            </a:extLst>
          </p:cNvPr>
          <p:cNvPicPr>
            <a:picLocks noChangeAspect="1"/>
          </p:cNvPicPr>
          <p:nvPr/>
        </p:nvPicPr>
        <p:blipFill>
          <a:blip r:embed="rId4"/>
          <a:stretch>
            <a:fillRect/>
          </a:stretch>
        </p:blipFill>
        <p:spPr>
          <a:xfrm>
            <a:off x="8018244" y="3356694"/>
            <a:ext cx="502978" cy="680277"/>
          </a:xfrm>
          <a:prstGeom prst="rect">
            <a:avLst/>
          </a:prstGeom>
          <a:effectLst/>
        </p:spPr>
      </p:pic>
    </p:spTree>
    <p:extLst>
      <p:ext uri="{BB962C8B-B14F-4D97-AF65-F5344CB8AC3E}">
        <p14:creationId xmlns:p14="http://schemas.microsoft.com/office/powerpoint/2010/main" val="12395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4" name="Rectangle 3">
            <a:extLst>
              <a:ext uri="{FF2B5EF4-FFF2-40B4-BE49-F238E27FC236}">
                <a16:creationId xmlns:a16="http://schemas.microsoft.com/office/drawing/2014/main" id="{61565B64-760A-E342-8B71-CCFF9ABF3296}"/>
              </a:ext>
            </a:extLst>
          </p:cNvPr>
          <p:cNvSpPr/>
          <p:nvPr/>
        </p:nvSpPr>
        <p:spPr>
          <a:xfrm>
            <a:off x="7504042" y="4323522"/>
            <a:ext cx="1639957" cy="8199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a:p>
        </p:txBody>
      </p:sp>
      <p:sp>
        <p:nvSpPr>
          <p:cNvPr id="7" name="Rectangle 6">
            <a:extLst>
              <a:ext uri="{FF2B5EF4-FFF2-40B4-BE49-F238E27FC236}">
                <a16:creationId xmlns:a16="http://schemas.microsoft.com/office/drawing/2014/main" id="{26FC233F-6A7F-114E-819B-40E72F4A4955}"/>
              </a:ext>
            </a:extLst>
          </p:cNvPr>
          <p:cNvSpPr/>
          <p:nvPr/>
        </p:nvSpPr>
        <p:spPr>
          <a:xfrm>
            <a:off x="-1" y="1052622"/>
            <a:ext cx="9144000" cy="2378249"/>
          </a:xfrm>
          <a:prstGeom prst="rect">
            <a:avLst/>
          </a:prstGeom>
          <a:solidFill>
            <a:schemeClr val="tx1">
              <a:alpha val="810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pic>
        <p:nvPicPr>
          <p:cNvPr id="5" name="Image 4">
            <a:extLst>
              <a:ext uri="{FF2B5EF4-FFF2-40B4-BE49-F238E27FC236}">
                <a16:creationId xmlns:a16="http://schemas.microsoft.com/office/drawing/2014/main" id="{DF0394C3-38AF-564B-A6E3-E49224CEBA89}"/>
              </a:ext>
            </a:extLst>
          </p:cNvPr>
          <p:cNvPicPr>
            <a:picLocks noChangeAspect="1"/>
          </p:cNvPicPr>
          <p:nvPr/>
        </p:nvPicPr>
        <p:blipFill rotWithShape="1">
          <a:blip r:embed="rId3"/>
          <a:srcRect r="51177" b="57738"/>
          <a:stretch/>
        </p:blipFill>
        <p:spPr>
          <a:xfrm>
            <a:off x="7628707" y="4453608"/>
            <a:ext cx="1358536" cy="625402"/>
          </a:xfrm>
          <a:prstGeom prst="rect">
            <a:avLst/>
          </a:prstGeom>
        </p:spPr>
      </p:pic>
      <p:pic>
        <p:nvPicPr>
          <p:cNvPr id="6" name="Picture 15">
            <a:extLst>
              <a:ext uri="{FF2B5EF4-FFF2-40B4-BE49-F238E27FC236}">
                <a16:creationId xmlns:a16="http://schemas.microsoft.com/office/drawing/2014/main" id="{07FF7B13-37B1-1241-BFB5-14E539F29E6A}"/>
              </a:ext>
            </a:extLst>
          </p:cNvPr>
          <p:cNvPicPr>
            <a:picLocks noChangeAspect="1"/>
          </p:cNvPicPr>
          <p:nvPr/>
        </p:nvPicPr>
        <p:blipFill>
          <a:blip r:embed="rId4"/>
          <a:stretch>
            <a:fillRect/>
          </a:stretch>
        </p:blipFill>
        <p:spPr>
          <a:xfrm>
            <a:off x="141181" y="4585566"/>
            <a:ext cx="2685920" cy="308651"/>
          </a:xfrm>
          <a:prstGeom prst="rect">
            <a:avLst/>
          </a:prstGeom>
        </p:spPr>
      </p:pic>
      <p:sp>
        <p:nvSpPr>
          <p:cNvPr id="99" name="Google Shape;99;p19"/>
          <p:cNvSpPr txBox="1">
            <a:spLocks noGrp="1"/>
          </p:cNvSpPr>
          <p:nvPr>
            <p:ph type="ctrTitle"/>
          </p:nvPr>
        </p:nvSpPr>
        <p:spPr>
          <a:xfrm>
            <a:off x="685799" y="664164"/>
            <a:ext cx="7772400" cy="1027200"/>
          </a:xfrm>
          <a:prstGeom prst="rect">
            <a:avLst/>
          </a:prstGeom>
        </p:spPr>
        <p:txBody>
          <a:bodyPr spcFirstLastPara="1" wrap="square" lIns="0" tIns="0" rIns="0" bIns="0" anchor="b" anchorCtr="0">
            <a:noAutofit/>
          </a:bodyPr>
          <a:lstStyle/>
          <a:p>
            <a:pPr lvl="0" algn="l"/>
            <a:r>
              <a:rPr lang="en" dirty="0">
                <a:solidFill>
                  <a:schemeClr val="bg1"/>
                </a:solidFill>
                <a:latin typeface="Abadi MT Condensed Light" panose="020B0306030101010103" pitchFamily="34" charset="77"/>
              </a:rPr>
              <a:t>Join the World Urban Campaign</a:t>
            </a:r>
            <a:endParaRPr dirty="0">
              <a:solidFill>
                <a:schemeClr val="bg1"/>
              </a:solidFill>
            </a:endParaRPr>
          </a:p>
        </p:txBody>
      </p:sp>
      <p:sp>
        <p:nvSpPr>
          <p:cNvPr id="10" name="ZoneTexte 9">
            <a:extLst>
              <a:ext uri="{FF2B5EF4-FFF2-40B4-BE49-F238E27FC236}">
                <a16:creationId xmlns:a16="http://schemas.microsoft.com/office/drawing/2014/main" id="{FEE4227E-F9BC-80FF-A041-38C8875644C6}"/>
              </a:ext>
            </a:extLst>
          </p:cNvPr>
          <p:cNvSpPr txBox="1"/>
          <p:nvPr/>
        </p:nvSpPr>
        <p:spPr>
          <a:xfrm>
            <a:off x="923026" y="1805474"/>
            <a:ext cx="7599871" cy="1477328"/>
          </a:xfrm>
          <a:prstGeom prst="rect">
            <a:avLst/>
          </a:prstGeom>
          <a:noFill/>
        </p:spPr>
        <p:txBody>
          <a:bodyPr wrap="square" rtlCol="0">
            <a:spAutoFit/>
          </a:bodyPr>
          <a:lstStyle/>
          <a:p>
            <a:r>
              <a:rPr lang="fr-FR" sz="1800" dirty="0">
                <a:solidFill>
                  <a:schemeClr val="bg1"/>
                </a:solidFill>
                <a:latin typeface="Abadi MT Condensed Light" panose="020B0306030101010103" pitchFamily="34" charset="77"/>
              </a:rPr>
              <a:t>The World Urban Campaign </a:t>
            </a:r>
            <a:r>
              <a:rPr lang="fr-FR" sz="1800" dirty="0" err="1">
                <a:solidFill>
                  <a:schemeClr val="bg1"/>
                </a:solidFill>
                <a:latin typeface="Abadi MT Condensed Light" panose="020B0306030101010103" pitchFamily="34" charset="77"/>
              </a:rPr>
              <a:t>is</a:t>
            </a:r>
            <a:r>
              <a:rPr lang="fr-FR" sz="1800" dirty="0">
                <a:solidFill>
                  <a:schemeClr val="bg1"/>
                </a:solidFill>
                <a:latin typeface="Abadi MT Condensed Light" panose="020B0306030101010103" pitchFamily="34" charset="77"/>
              </a:rPr>
              <a:t> a global </a:t>
            </a:r>
            <a:r>
              <a:rPr lang="fr-FR" sz="1800" dirty="0" err="1">
                <a:solidFill>
                  <a:schemeClr val="bg1"/>
                </a:solidFill>
                <a:latin typeface="Abadi MT Condensed Light" panose="020B0306030101010103" pitchFamily="34" charset="77"/>
              </a:rPr>
              <a:t>movement</a:t>
            </a:r>
            <a:r>
              <a:rPr lang="fr-FR" sz="1800" dirty="0">
                <a:solidFill>
                  <a:schemeClr val="bg1"/>
                </a:solidFill>
                <a:latin typeface="Abadi MT Condensed Light" panose="020B0306030101010103" pitchFamily="34" charset="77"/>
              </a:rPr>
              <a:t> to </a:t>
            </a:r>
            <a:r>
              <a:rPr lang="fr-FR" sz="1800" dirty="0" err="1">
                <a:solidFill>
                  <a:schemeClr val="bg1"/>
                </a:solidFill>
                <a:latin typeface="Abadi MT Condensed Light" panose="020B0306030101010103" pitchFamily="34" charset="77"/>
              </a:rPr>
              <a:t>rally</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them</a:t>
            </a:r>
            <a:r>
              <a:rPr lang="fr-FR" sz="1800" dirty="0">
                <a:solidFill>
                  <a:schemeClr val="bg1"/>
                </a:solidFill>
                <a:latin typeface="Abadi MT Condensed Light" panose="020B0306030101010103" pitchFamily="34" charset="77"/>
              </a:rPr>
              <a:t> all </a:t>
            </a:r>
            <a:r>
              <a:rPr lang="fr-FR" sz="1800" dirty="0" err="1">
                <a:solidFill>
                  <a:schemeClr val="bg1"/>
                </a:solidFill>
                <a:latin typeface="Abadi MT Condensed Light" panose="020B0306030101010103" pitchFamily="34" charset="77"/>
              </a:rPr>
              <a:t>through</a:t>
            </a:r>
            <a:r>
              <a:rPr lang="fr-FR" sz="1800" dirty="0">
                <a:solidFill>
                  <a:schemeClr val="bg1"/>
                </a:solidFill>
                <a:latin typeface="Abadi MT Condensed Light" panose="020B0306030101010103" pitchFamily="34" charset="77"/>
              </a:rPr>
              <a:t> a positive vision and </a:t>
            </a:r>
            <a:r>
              <a:rPr lang="fr-FR" sz="1800" dirty="0" err="1">
                <a:solidFill>
                  <a:schemeClr val="bg1"/>
                </a:solidFill>
                <a:latin typeface="Abadi MT Condensed Light" panose="020B0306030101010103" pitchFamily="34" charset="77"/>
              </a:rPr>
              <a:t>understanding</a:t>
            </a:r>
            <a:r>
              <a:rPr lang="fr-FR" sz="1800" dirty="0">
                <a:solidFill>
                  <a:schemeClr val="bg1"/>
                </a:solidFill>
                <a:latin typeface="Abadi MT Condensed Light" panose="020B0306030101010103" pitchFamily="34" charset="77"/>
              </a:rPr>
              <a:t> of the </a:t>
            </a:r>
            <a:r>
              <a:rPr lang="fr-FR" sz="1800" dirty="0" err="1">
                <a:solidFill>
                  <a:schemeClr val="bg1"/>
                </a:solidFill>
                <a:latin typeface="Abadi MT Condensed Light" panose="020B0306030101010103" pitchFamily="34" charset="77"/>
              </a:rPr>
              <a:t>tremendous</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benefits</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cities</a:t>
            </a:r>
            <a:r>
              <a:rPr lang="fr-FR" sz="1800" dirty="0">
                <a:solidFill>
                  <a:schemeClr val="bg1"/>
                </a:solidFill>
                <a:latin typeface="Abadi MT Condensed Light" panose="020B0306030101010103" pitchFamily="34" charset="77"/>
              </a:rPr>
              <a:t> can </a:t>
            </a:r>
            <a:r>
              <a:rPr lang="fr-FR" sz="1800" dirty="0" err="1">
                <a:solidFill>
                  <a:schemeClr val="bg1"/>
                </a:solidFill>
                <a:latin typeface="Abadi MT Condensed Light" panose="020B0306030101010103" pitchFamily="34" charset="77"/>
              </a:rPr>
              <a:t>bring</a:t>
            </a:r>
            <a:r>
              <a:rPr lang="fr-FR" sz="1800" dirty="0">
                <a:solidFill>
                  <a:schemeClr val="bg1"/>
                </a:solidFill>
                <a:latin typeface="Abadi MT Condensed Light" panose="020B0306030101010103" pitchFamily="34" charset="77"/>
              </a:rPr>
              <a:t> to future </a:t>
            </a:r>
            <a:r>
              <a:rPr lang="fr-FR" sz="1800" dirty="0" err="1">
                <a:solidFill>
                  <a:schemeClr val="bg1"/>
                </a:solidFill>
                <a:latin typeface="Abadi MT Condensed Light" panose="020B0306030101010103" pitchFamily="34" charset="77"/>
              </a:rPr>
              <a:t>generations</a:t>
            </a:r>
            <a:r>
              <a:rPr lang="fr-FR" sz="1800" dirty="0">
                <a:solidFill>
                  <a:schemeClr val="bg1"/>
                </a:solidFill>
                <a:latin typeface="Abadi MT Condensed Light" panose="020B0306030101010103" pitchFamily="34" charset="77"/>
              </a:rPr>
              <a:t>. It </a:t>
            </a:r>
            <a:r>
              <a:rPr lang="fr-FR" sz="1800" dirty="0" err="1">
                <a:solidFill>
                  <a:schemeClr val="bg1"/>
                </a:solidFill>
                <a:latin typeface="Abadi MT Condensed Light" panose="020B0306030101010103" pitchFamily="34" charset="77"/>
              </a:rPr>
              <a:t>is</a:t>
            </a:r>
            <a:r>
              <a:rPr lang="fr-FR" sz="1800" dirty="0">
                <a:solidFill>
                  <a:schemeClr val="bg1"/>
                </a:solidFill>
                <a:latin typeface="Abadi MT Condensed Light" panose="020B0306030101010103" pitchFamily="34" charset="77"/>
              </a:rPr>
              <a:t> about </a:t>
            </a:r>
            <a:r>
              <a:rPr lang="fr-FR" sz="1800" dirty="0" err="1">
                <a:solidFill>
                  <a:schemeClr val="bg1"/>
                </a:solidFill>
                <a:latin typeface="Abadi MT Condensed Light" panose="020B0306030101010103" pitchFamily="34" charset="77"/>
              </a:rPr>
              <a:t>dealing</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with</a:t>
            </a:r>
            <a:r>
              <a:rPr lang="fr-FR" sz="1800" dirty="0">
                <a:solidFill>
                  <a:schemeClr val="bg1"/>
                </a:solidFill>
                <a:latin typeface="Abadi MT Condensed Light" panose="020B0306030101010103" pitchFamily="34" charset="77"/>
              </a:rPr>
              <a:t> the </a:t>
            </a:r>
            <a:r>
              <a:rPr lang="fr-FR" sz="1800" dirty="0" err="1">
                <a:solidFill>
                  <a:schemeClr val="bg1"/>
                </a:solidFill>
                <a:latin typeface="Abadi MT Condensed Light" panose="020B0306030101010103" pitchFamily="34" charset="77"/>
              </a:rPr>
              <a:t>most</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challenging</a:t>
            </a:r>
            <a:r>
              <a:rPr lang="fr-FR" sz="1800" dirty="0">
                <a:solidFill>
                  <a:schemeClr val="bg1"/>
                </a:solidFill>
                <a:latin typeface="Abadi MT Condensed Light" panose="020B0306030101010103" pitchFamily="34" charset="77"/>
              </a:rPr>
              <a:t> aspects of </a:t>
            </a:r>
            <a:r>
              <a:rPr lang="fr-FR" sz="1800" dirty="0" err="1">
                <a:solidFill>
                  <a:schemeClr val="bg1"/>
                </a:solidFill>
                <a:latin typeface="Abadi MT Condensed Light" panose="020B0306030101010103" pitchFamily="34" charset="77"/>
              </a:rPr>
              <a:t>urbanization</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that</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require</a:t>
            </a:r>
            <a:r>
              <a:rPr lang="fr-FR" sz="1800" dirty="0">
                <a:solidFill>
                  <a:schemeClr val="bg1"/>
                </a:solidFill>
                <a:latin typeface="Abadi MT Condensed Light" panose="020B0306030101010103" pitchFamily="34" charset="77"/>
              </a:rPr>
              <a:t> new, innovative </a:t>
            </a:r>
            <a:r>
              <a:rPr lang="fr-FR" sz="1800" dirty="0" err="1">
                <a:solidFill>
                  <a:schemeClr val="bg1"/>
                </a:solidFill>
                <a:latin typeface="Abadi MT Condensed Light" panose="020B0306030101010103" pitchFamily="34" charset="77"/>
              </a:rPr>
              <a:t>ways</a:t>
            </a:r>
            <a:r>
              <a:rPr lang="fr-FR" sz="1800" dirty="0">
                <a:solidFill>
                  <a:schemeClr val="bg1"/>
                </a:solidFill>
                <a:latin typeface="Abadi MT Condensed Light" panose="020B0306030101010103" pitchFamily="34" charset="77"/>
              </a:rPr>
              <a:t> of </a:t>
            </a:r>
            <a:r>
              <a:rPr lang="fr-FR" sz="1800" dirty="0" err="1">
                <a:solidFill>
                  <a:schemeClr val="bg1"/>
                </a:solidFill>
                <a:latin typeface="Abadi MT Condensed Light" panose="020B0306030101010103" pitchFamily="34" charset="77"/>
              </a:rPr>
              <a:t>thinking</a:t>
            </a:r>
            <a:r>
              <a:rPr lang="fr-FR" sz="1800" dirty="0">
                <a:solidFill>
                  <a:schemeClr val="bg1"/>
                </a:solidFill>
                <a:latin typeface="Abadi MT Condensed Light" panose="020B0306030101010103" pitchFamily="34" charset="77"/>
              </a:rPr>
              <a:t>, new </a:t>
            </a:r>
            <a:r>
              <a:rPr lang="fr-FR" sz="1800" dirty="0" err="1">
                <a:solidFill>
                  <a:schemeClr val="bg1"/>
                </a:solidFill>
                <a:latin typeface="Abadi MT Condensed Light" panose="020B0306030101010103" pitchFamily="34" charset="77"/>
              </a:rPr>
              <a:t>levels</a:t>
            </a:r>
            <a:r>
              <a:rPr lang="fr-FR" sz="1800" dirty="0">
                <a:solidFill>
                  <a:schemeClr val="bg1"/>
                </a:solidFill>
                <a:latin typeface="Abadi MT Condensed Light" panose="020B0306030101010103" pitchFamily="34" charset="77"/>
              </a:rPr>
              <a:t> of </a:t>
            </a:r>
            <a:r>
              <a:rPr lang="fr-FR" sz="1800" dirty="0" err="1">
                <a:solidFill>
                  <a:schemeClr val="bg1"/>
                </a:solidFill>
                <a:latin typeface="Abadi MT Condensed Light" panose="020B0306030101010103" pitchFamily="34" charset="77"/>
              </a:rPr>
              <a:t>understanding</a:t>
            </a:r>
            <a:r>
              <a:rPr lang="fr-FR" sz="1800" dirty="0">
                <a:solidFill>
                  <a:schemeClr val="bg1"/>
                </a:solidFill>
                <a:latin typeface="Abadi MT Condensed Light" panose="020B0306030101010103" pitchFamily="34" charset="77"/>
              </a:rPr>
              <a:t>, and </a:t>
            </a:r>
            <a:r>
              <a:rPr lang="fr-FR" sz="1800" dirty="0" err="1">
                <a:solidFill>
                  <a:schemeClr val="bg1"/>
                </a:solidFill>
                <a:latin typeface="Abadi MT Condensed Light" panose="020B0306030101010103" pitchFamily="34" charset="77"/>
              </a:rPr>
              <a:t>most</a:t>
            </a:r>
            <a:r>
              <a:rPr lang="fr-FR" sz="1800" dirty="0">
                <a:solidFill>
                  <a:schemeClr val="bg1"/>
                </a:solidFill>
                <a:latin typeface="Abadi MT Condensed Light" panose="020B0306030101010103" pitchFamily="34" charset="77"/>
              </a:rPr>
              <a:t> </a:t>
            </a:r>
            <a:r>
              <a:rPr lang="fr-FR" sz="1800" dirty="0" err="1">
                <a:solidFill>
                  <a:schemeClr val="bg1"/>
                </a:solidFill>
                <a:latin typeface="Abadi MT Condensed Light" panose="020B0306030101010103" pitchFamily="34" charset="77"/>
              </a:rPr>
              <a:t>importantly</a:t>
            </a:r>
            <a:r>
              <a:rPr lang="fr-FR" sz="1800" dirty="0">
                <a:solidFill>
                  <a:schemeClr val="bg1"/>
                </a:solidFill>
                <a:latin typeface="Abadi MT Condensed Light" panose="020B0306030101010103" pitchFamily="34" charset="77"/>
              </a:rPr>
              <a:t>, new partnerships. </a:t>
            </a:r>
            <a:endParaRPr lang="fr-KE" sz="1800" dirty="0">
              <a:solidFill>
                <a:schemeClr val="bg1"/>
              </a:solidFill>
              <a:latin typeface="Abadi MT Condensed Light" panose="020B0306030101010103" pitchFamily="34" charset="77"/>
            </a:endParaRPr>
          </a:p>
          <a:p>
            <a:endParaRPr lang="fr-KE" sz="1800" dirty="0">
              <a:solidFill>
                <a:schemeClr val="bg1"/>
              </a:solidFill>
            </a:endParaRPr>
          </a:p>
        </p:txBody>
      </p:sp>
    </p:spTree>
    <p:extLst>
      <p:ext uri="{BB962C8B-B14F-4D97-AF65-F5344CB8AC3E}">
        <p14:creationId xmlns:p14="http://schemas.microsoft.com/office/powerpoint/2010/main" val="88382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Titre 2">
            <a:extLst>
              <a:ext uri="{FF2B5EF4-FFF2-40B4-BE49-F238E27FC236}">
                <a16:creationId xmlns:a16="http://schemas.microsoft.com/office/drawing/2014/main" id="{94D4F5C4-BE8B-284A-95F0-126BA9832A01}"/>
              </a:ext>
            </a:extLst>
          </p:cNvPr>
          <p:cNvSpPr>
            <a:spLocks noGrp="1"/>
          </p:cNvSpPr>
          <p:nvPr>
            <p:ph type="title"/>
          </p:nvPr>
        </p:nvSpPr>
        <p:spPr>
          <a:xfrm>
            <a:off x="2521054" y="1308805"/>
            <a:ext cx="5066792" cy="1643906"/>
          </a:xfrm>
        </p:spPr>
        <p:txBody>
          <a:bodyPr/>
          <a:lstStyle/>
          <a:p>
            <a:r>
              <a:rPr lang="en-US" sz="3200" u="sng" spc="-150">
                <a:solidFill>
                  <a:schemeClr val="bg1"/>
                </a:solidFill>
                <a:latin typeface="Abadi MT Condensed Light" panose="020B0306030101010103" pitchFamily="34" charset="77"/>
                <a:cs typeface="Eras Medium ITC" panose="020F0502020204030204" pitchFamily="34" charset="0"/>
              </a:rPr>
              <a:t>UTC 8.0 Theme 2023</a:t>
            </a:r>
            <a:r>
              <a:rPr lang="en-US" sz="3200" spc="-150">
                <a:solidFill>
                  <a:schemeClr val="bg1"/>
                </a:solidFill>
                <a:latin typeface="Abadi MT Condensed Light" panose="020B0306030101010103" pitchFamily="34" charset="77"/>
                <a:cs typeface="Eras Medium ITC" panose="020F0502020204030204" pitchFamily="34" charset="0"/>
              </a:rPr>
              <a:t>:</a:t>
            </a:r>
            <a:br>
              <a:rPr lang="en-US" sz="3200" spc="-150">
                <a:solidFill>
                  <a:schemeClr val="bg1"/>
                </a:solidFill>
                <a:latin typeface="Abadi MT Condensed Light" panose="020B0306030101010103" pitchFamily="34" charset="77"/>
                <a:cs typeface="Eras Medium ITC" panose="020F0502020204030204" pitchFamily="34" charset="0"/>
              </a:rPr>
            </a:br>
            <a:br>
              <a:rPr lang="en-US" sz="3200" spc="-150">
                <a:solidFill>
                  <a:schemeClr val="bg1"/>
                </a:solidFill>
                <a:latin typeface="Abadi MT Condensed Light" panose="020B0306030101010103" pitchFamily="34" charset="77"/>
                <a:cs typeface="Eras Medium ITC" panose="020F0502020204030204" pitchFamily="34" charset="0"/>
              </a:rPr>
            </a:br>
            <a:r>
              <a:rPr lang="en-KE" sz="4400" spc="-150">
                <a:solidFill>
                  <a:schemeClr val="bg1"/>
                </a:solidFill>
                <a:latin typeface="Abadi MT Condensed Light" panose="020B0306030101010103" pitchFamily="34" charset="77"/>
                <a:cs typeface="Eras Medium ITC" panose="020F0502020204030204" pitchFamily="34" charset="0"/>
              </a:rPr>
              <a:t>The City We Need Now! </a:t>
            </a:r>
            <a:endParaRPr lang="en-KE" sz="3200" spc="-150" dirty="0">
              <a:solidFill>
                <a:schemeClr val="bg1"/>
              </a:solidFill>
              <a:latin typeface="Abadi MT Condensed Light" panose="020B0306030101010103" pitchFamily="34" charset="77"/>
              <a:cs typeface="Eras Medium ITC" panose="020F0502020204030204" pitchFamily="34" charset="0"/>
            </a:endParaRPr>
          </a:p>
        </p:txBody>
      </p:sp>
      <p:pic>
        <p:nvPicPr>
          <p:cNvPr id="9" name="Picture 10" descr="Text&#10;&#10;Description automatically generated with low confidence">
            <a:extLst>
              <a:ext uri="{FF2B5EF4-FFF2-40B4-BE49-F238E27FC236}">
                <a16:creationId xmlns:a16="http://schemas.microsoft.com/office/drawing/2014/main" id="{4D505915-5914-FE49-9DBF-44792CF3F794}"/>
              </a:ext>
            </a:extLst>
          </p:cNvPr>
          <p:cNvPicPr>
            <a:picLocks noChangeAspect="1"/>
          </p:cNvPicPr>
          <p:nvPr/>
        </p:nvPicPr>
        <p:blipFill>
          <a:blip r:embed="rId3"/>
          <a:stretch>
            <a:fillRect/>
          </a:stretch>
        </p:blipFill>
        <p:spPr>
          <a:xfrm>
            <a:off x="494030" y="1120116"/>
            <a:ext cx="2084578" cy="2781074"/>
          </a:xfrm>
          <a:prstGeom prst="rect">
            <a:avLst/>
          </a:prstGeom>
        </p:spPr>
      </p:pic>
      <p:pic>
        <p:nvPicPr>
          <p:cNvPr id="14" name="Picture 18" descr="A picture containing graphical user interface&#10;&#10;Description automatically generated">
            <a:extLst>
              <a:ext uri="{FF2B5EF4-FFF2-40B4-BE49-F238E27FC236}">
                <a16:creationId xmlns:a16="http://schemas.microsoft.com/office/drawing/2014/main" id="{044575B9-17F7-DE44-BBDB-025B9D47BA47}"/>
              </a:ext>
            </a:extLst>
          </p:cNvPr>
          <p:cNvPicPr>
            <a:picLocks noChangeAspect="1"/>
          </p:cNvPicPr>
          <p:nvPr/>
        </p:nvPicPr>
        <p:blipFill>
          <a:blip r:embed="rId4"/>
          <a:stretch>
            <a:fillRect/>
          </a:stretch>
        </p:blipFill>
        <p:spPr>
          <a:xfrm>
            <a:off x="7818121" y="3177596"/>
            <a:ext cx="654388" cy="886373"/>
          </a:xfrm>
          <a:prstGeom prst="rect">
            <a:avLst/>
          </a:prstGeom>
        </p:spPr>
      </p:pic>
      <p:pic>
        <p:nvPicPr>
          <p:cNvPr id="15" name="Picture 19">
            <a:extLst>
              <a:ext uri="{FF2B5EF4-FFF2-40B4-BE49-F238E27FC236}">
                <a16:creationId xmlns:a16="http://schemas.microsoft.com/office/drawing/2014/main" id="{F384EC4D-09CB-9541-8F32-FFF1AC72453B}"/>
              </a:ext>
            </a:extLst>
          </p:cNvPr>
          <p:cNvPicPr>
            <a:picLocks noChangeAspect="1"/>
          </p:cNvPicPr>
          <p:nvPr/>
        </p:nvPicPr>
        <p:blipFill>
          <a:blip r:embed="rId5"/>
          <a:stretch>
            <a:fillRect/>
          </a:stretch>
        </p:blipFill>
        <p:spPr>
          <a:xfrm>
            <a:off x="7818121" y="1476370"/>
            <a:ext cx="654388" cy="654388"/>
          </a:xfrm>
          <a:prstGeom prst="rect">
            <a:avLst/>
          </a:prstGeom>
        </p:spPr>
      </p:pic>
      <p:pic>
        <p:nvPicPr>
          <p:cNvPr id="16" name="Picture 13">
            <a:extLst>
              <a:ext uri="{FF2B5EF4-FFF2-40B4-BE49-F238E27FC236}">
                <a16:creationId xmlns:a16="http://schemas.microsoft.com/office/drawing/2014/main" id="{E743E4E0-E034-6F4C-AA01-7E50E6D37F49}"/>
              </a:ext>
            </a:extLst>
          </p:cNvPr>
          <p:cNvPicPr>
            <a:picLocks noChangeAspect="1"/>
          </p:cNvPicPr>
          <p:nvPr/>
        </p:nvPicPr>
        <p:blipFill>
          <a:blip r:embed="rId6"/>
          <a:stretch>
            <a:fillRect/>
          </a:stretch>
        </p:blipFill>
        <p:spPr>
          <a:xfrm>
            <a:off x="4058191" y="3638951"/>
            <a:ext cx="2280347" cy="262239"/>
          </a:xfrm>
          <a:prstGeom prst="rect">
            <a:avLst/>
          </a:prstGeom>
        </p:spPr>
      </p:pic>
    </p:spTree>
    <p:extLst>
      <p:ext uri="{BB962C8B-B14F-4D97-AF65-F5344CB8AC3E}">
        <p14:creationId xmlns:p14="http://schemas.microsoft.com/office/powerpoint/2010/main" val="212591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9" name="Picture 10" descr="Text&#10;&#10;Description automatically generated with low confidence">
            <a:extLst>
              <a:ext uri="{FF2B5EF4-FFF2-40B4-BE49-F238E27FC236}">
                <a16:creationId xmlns:a16="http://schemas.microsoft.com/office/drawing/2014/main" id="{4D505915-5914-FE49-9DBF-44792CF3F794}"/>
              </a:ext>
            </a:extLst>
          </p:cNvPr>
          <p:cNvPicPr>
            <a:picLocks noChangeAspect="1"/>
          </p:cNvPicPr>
          <p:nvPr/>
        </p:nvPicPr>
        <p:blipFill>
          <a:blip r:embed="rId3"/>
          <a:stretch>
            <a:fillRect/>
          </a:stretch>
        </p:blipFill>
        <p:spPr>
          <a:xfrm>
            <a:off x="494030" y="910248"/>
            <a:ext cx="2084578" cy="2781074"/>
          </a:xfrm>
          <a:prstGeom prst="rect">
            <a:avLst/>
          </a:prstGeom>
        </p:spPr>
      </p:pic>
      <p:pic>
        <p:nvPicPr>
          <p:cNvPr id="14" name="Picture 18" descr="A picture containing graphical user interface&#10;&#10;Description automatically generated">
            <a:extLst>
              <a:ext uri="{FF2B5EF4-FFF2-40B4-BE49-F238E27FC236}">
                <a16:creationId xmlns:a16="http://schemas.microsoft.com/office/drawing/2014/main" id="{044575B9-17F7-DE44-BBDB-025B9D47BA47}"/>
              </a:ext>
            </a:extLst>
          </p:cNvPr>
          <p:cNvPicPr>
            <a:picLocks noChangeAspect="1"/>
          </p:cNvPicPr>
          <p:nvPr/>
        </p:nvPicPr>
        <p:blipFill>
          <a:blip r:embed="rId4"/>
          <a:stretch>
            <a:fillRect/>
          </a:stretch>
        </p:blipFill>
        <p:spPr>
          <a:xfrm>
            <a:off x="7818121" y="3177596"/>
            <a:ext cx="654388" cy="886373"/>
          </a:xfrm>
          <a:prstGeom prst="rect">
            <a:avLst/>
          </a:prstGeom>
        </p:spPr>
      </p:pic>
      <p:pic>
        <p:nvPicPr>
          <p:cNvPr id="15" name="Picture 19">
            <a:extLst>
              <a:ext uri="{FF2B5EF4-FFF2-40B4-BE49-F238E27FC236}">
                <a16:creationId xmlns:a16="http://schemas.microsoft.com/office/drawing/2014/main" id="{F384EC4D-09CB-9541-8F32-FFF1AC72453B}"/>
              </a:ext>
            </a:extLst>
          </p:cNvPr>
          <p:cNvPicPr>
            <a:picLocks noChangeAspect="1"/>
          </p:cNvPicPr>
          <p:nvPr/>
        </p:nvPicPr>
        <p:blipFill>
          <a:blip r:embed="rId5"/>
          <a:stretch>
            <a:fillRect/>
          </a:stretch>
        </p:blipFill>
        <p:spPr>
          <a:xfrm>
            <a:off x="7818122" y="1120116"/>
            <a:ext cx="654388" cy="654388"/>
          </a:xfrm>
          <a:prstGeom prst="rect">
            <a:avLst/>
          </a:prstGeom>
        </p:spPr>
      </p:pic>
      <p:pic>
        <p:nvPicPr>
          <p:cNvPr id="16" name="Picture 13">
            <a:extLst>
              <a:ext uri="{FF2B5EF4-FFF2-40B4-BE49-F238E27FC236}">
                <a16:creationId xmlns:a16="http://schemas.microsoft.com/office/drawing/2014/main" id="{E743E4E0-E034-6F4C-AA01-7E50E6D37F49}"/>
              </a:ext>
            </a:extLst>
          </p:cNvPr>
          <p:cNvPicPr>
            <a:picLocks noChangeAspect="1"/>
          </p:cNvPicPr>
          <p:nvPr/>
        </p:nvPicPr>
        <p:blipFill>
          <a:blip r:embed="rId6"/>
          <a:stretch>
            <a:fillRect/>
          </a:stretch>
        </p:blipFill>
        <p:spPr>
          <a:xfrm>
            <a:off x="4393099" y="3669797"/>
            <a:ext cx="2280347" cy="262239"/>
          </a:xfrm>
          <a:prstGeom prst="rect">
            <a:avLst/>
          </a:prstGeom>
        </p:spPr>
      </p:pic>
      <p:sp>
        <p:nvSpPr>
          <p:cNvPr id="5" name="Content Placeholder 2">
            <a:extLst>
              <a:ext uri="{FF2B5EF4-FFF2-40B4-BE49-F238E27FC236}">
                <a16:creationId xmlns:a16="http://schemas.microsoft.com/office/drawing/2014/main" id="{0E8CA71A-6713-5130-0258-4FCC193C43D3}"/>
              </a:ext>
            </a:extLst>
          </p:cNvPr>
          <p:cNvSpPr txBox="1">
            <a:spLocks/>
          </p:cNvSpPr>
          <p:nvPr/>
        </p:nvSpPr>
        <p:spPr>
          <a:xfrm>
            <a:off x="2674216" y="1447310"/>
            <a:ext cx="5579091" cy="419842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2000" b="1" dirty="0">
                <a:solidFill>
                  <a:schemeClr val="bg1"/>
                </a:solidFill>
                <a:latin typeface="Abadi MT Condensed Light" panose="020B0306030101010103" pitchFamily="34" charset="77"/>
              </a:rPr>
              <a:t>We are off-track to achieve the SDGs by 2030! </a:t>
            </a:r>
          </a:p>
          <a:p>
            <a:pPr marL="0" indent="0">
              <a:lnSpc>
                <a:spcPct val="100000"/>
              </a:lnSpc>
              <a:spcBef>
                <a:spcPts val="1200"/>
              </a:spcBef>
              <a:buNone/>
            </a:pPr>
            <a:r>
              <a:rPr lang="en-GB" sz="2000" b="1" dirty="0">
                <a:solidFill>
                  <a:schemeClr val="bg1"/>
                </a:solidFill>
                <a:latin typeface="Abadi MT Condensed Light" panose="020B0306030101010103" pitchFamily="34" charset="77"/>
              </a:rPr>
              <a:t>We need to act NOW to accelerate the SDGs implementation in Cities and Communities to realize the New Urban Agenda!</a:t>
            </a:r>
          </a:p>
          <a:p>
            <a:pPr marL="0" indent="0">
              <a:lnSpc>
                <a:spcPct val="100000"/>
              </a:lnSpc>
              <a:spcBef>
                <a:spcPts val="1200"/>
              </a:spcBef>
              <a:buNone/>
            </a:pPr>
            <a:r>
              <a:rPr lang="en-GB" sz="2000" b="1" dirty="0">
                <a:solidFill>
                  <a:schemeClr val="bg1"/>
                </a:solidFill>
                <a:latin typeface="Abadi MT Condensed Light" panose="020B0306030101010103" pitchFamily="34" charset="77"/>
              </a:rPr>
              <a:t>Be part of The City We Need NOW!</a:t>
            </a:r>
          </a:p>
        </p:txBody>
      </p:sp>
      <p:sp>
        <p:nvSpPr>
          <p:cNvPr id="6" name="TextBox 5">
            <a:extLst>
              <a:ext uri="{FF2B5EF4-FFF2-40B4-BE49-F238E27FC236}">
                <a16:creationId xmlns:a16="http://schemas.microsoft.com/office/drawing/2014/main" id="{F262C4C2-56E8-D7FD-699B-51A9C4712A6B}"/>
              </a:ext>
            </a:extLst>
          </p:cNvPr>
          <p:cNvSpPr txBox="1"/>
          <p:nvPr/>
        </p:nvSpPr>
        <p:spPr>
          <a:xfrm>
            <a:off x="2674216" y="274742"/>
            <a:ext cx="3911517" cy="400110"/>
          </a:xfrm>
          <a:prstGeom prst="rect">
            <a:avLst/>
          </a:prstGeom>
          <a:solidFill>
            <a:schemeClr val="tx1"/>
          </a:solidFill>
        </p:spPr>
        <p:txBody>
          <a:bodyPr wrap="square" rtlCol="0">
            <a:spAutoFit/>
          </a:bodyPr>
          <a:lstStyle/>
          <a:p>
            <a:pPr algn="ctr"/>
            <a:r>
              <a:rPr lang="en-KE" sz="2000" b="1">
                <a:latin typeface="Abadi MT Condensed Light" panose="020B0306030101010103" pitchFamily="34" charset="77"/>
              </a:rPr>
              <a:t>KEY MESSAGES</a:t>
            </a:r>
          </a:p>
        </p:txBody>
      </p:sp>
    </p:spTree>
    <p:extLst>
      <p:ext uri="{BB962C8B-B14F-4D97-AF65-F5344CB8AC3E}">
        <p14:creationId xmlns:p14="http://schemas.microsoft.com/office/powerpoint/2010/main" val="255605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F157F63A-6D53-47BF-A0FB-995A64A7D2B3}"/>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7</a:t>
            </a:fld>
            <a:endParaRPr lang="en"/>
          </a:p>
        </p:txBody>
      </p:sp>
      <p:pic>
        <p:nvPicPr>
          <p:cNvPr id="5" name="Image 4">
            <a:extLst>
              <a:ext uri="{FF2B5EF4-FFF2-40B4-BE49-F238E27FC236}">
                <a16:creationId xmlns:a16="http://schemas.microsoft.com/office/drawing/2014/main" id="{9C723F00-B51D-7941-A38A-518C993276E2}"/>
              </a:ext>
            </a:extLst>
          </p:cNvPr>
          <p:cNvPicPr>
            <a:picLocks noChangeAspect="1"/>
          </p:cNvPicPr>
          <p:nvPr/>
        </p:nvPicPr>
        <p:blipFill>
          <a:blip r:embed="rId2"/>
          <a:stretch>
            <a:fillRect/>
          </a:stretch>
        </p:blipFill>
        <p:spPr>
          <a:xfrm>
            <a:off x="1819479" y="60255"/>
            <a:ext cx="6263148" cy="5022990"/>
          </a:xfrm>
          <a:prstGeom prst="rect">
            <a:avLst/>
          </a:prstGeom>
          <a:ln w="57150">
            <a:noFill/>
          </a:ln>
        </p:spPr>
      </p:pic>
      <p:sp>
        <p:nvSpPr>
          <p:cNvPr id="23" name="Titre 2">
            <a:extLst>
              <a:ext uri="{FF2B5EF4-FFF2-40B4-BE49-F238E27FC236}">
                <a16:creationId xmlns:a16="http://schemas.microsoft.com/office/drawing/2014/main" id="{8FB8A5FF-90A3-EC4C-AA8F-50C910F266A8}"/>
              </a:ext>
            </a:extLst>
          </p:cNvPr>
          <p:cNvSpPr txBox="1">
            <a:spLocks/>
          </p:cNvSpPr>
          <p:nvPr/>
        </p:nvSpPr>
        <p:spPr>
          <a:xfrm>
            <a:off x="551544" y="606824"/>
            <a:ext cx="1709876" cy="49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KE" sz="2400" dirty="0">
              <a:solidFill>
                <a:schemeClr val="bg1"/>
              </a:solidFill>
              <a:latin typeface="Abadi MT Condensed Light" panose="020B0306030101010103" pitchFamily="34" charset="77"/>
              <a:cs typeface="Eras Medium ITC" panose="020F0502020204030204" pitchFamily="34" charset="0"/>
            </a:endParaRPr>
          </a:p>
        </p:txBody>
      </p:sp>
      <p:sp>
        <p:nvSpPr>
          <p:cNvPr id="2" name="Rectangle 1">
            <a:extLst>
              <a:ext uri="{FF2B5EF4-FFF2-40B4-BE49-F238E27FC236}">
                <a16:creationId xmlns:a16="http://schemas.microsoft.com/office/drawing/2014/main" id="{97862DCE-5245-9A4F-8529-36A9281EB3F1}"/>
              </a:ext>
            </a:extLst>
          </p:cNvPr>
          <p:cNvSpPr/>
          <p:nvPr/>
        </p:nvSpPr>
        <p:spPr>
          <a:xfrm>
            <a:off x="477362" y="334762"/>
            <a:ext cx="1999455" cy="427058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6" name="TextBox 5">
            <a:extLst>
              <a:ext uri="{FF2B5EF4-FFF2-40B4-BE49-F238E27FC236}">
                <a16:creationId xmlns:a16="http://schemas.microsoft.com/office/drawing/2014/main" id="{401925E4-77C0-11DA-8DE0-EC716883CE53}"/>
              </a:ext>
            </a:extLst>
          </p:cNvPr>
          <p:cNvSpPr txBox="1"/>
          <p:nvPr/>
        </p:nvSpPr>
        <p:spPr>
          <a:xfrm>
            <a:off x="481582" y="274742"/>
            <a:ext cx="1122500" cy="707886"/>
          </a:xfrm>
          <a:prstGeom prst="rect">
            <a:avLst/>
          </a:prstGeom>
          <a:solidFill>
            <a:schemeClr val="tx1"/>
          </a:solidFill>
        </p:spPr>
        <p:txBody>
          <a:bodyPr wrap="square" rtlCol="0">
            <a:spAutoFit/>
          </a:bodyPr>
          <a:lstStyle/>
          <a:p>
            <a:r>
              <a:rPr lang="en-KE" sz="2000" b="1">
                <a:latin typeface="Abadi MT Condensed Light" panose="020B0306030101010103" pitchFamily="34" charset="77"/>
              </a:rPr>
              <a:t>10 ACTION </a:t>
            </a:r>
          </a:p>
          <a:p>
            <a:r>
              <a:rPr lang="en-KE" sz="2000" b="1">
                <a:latin typeface="Abadi MT Condensed Light" panose="020B0306030101010103" pitchFamily="34" charset="77"/>
              </a:rPr>
              <a:t>AREAS</a:t>
            </a:r>
          </a:p>
        </p:txBody>
      </p:sp>
    </p:spTree>
    <p:extLst>
      <p:ext uri="{BB962C8B-B14F-4D97-AF65-F5344CB8AC3E}">
        <p14:creationId xmlns:p14="http://schemas.microsoft.com/office/powerpoint/2010/main" val="16922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48585316-196D-5C41-9975-0528EF653BE1}"/>
              </a:ext>
            </a:extLst>
          </p:cNvPr>
          <p:cNvSpPr txBox="1">
            <a:spLocks/>
          </p:cNvSpPr>
          <p:nvPr/>
        </p:nvSpPr>
        <p:spPr>
          <a:xfrm>
            <a:off x="573942" y="1283798"/>
            <a:ext cx="7680960" cy="356228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2"/>
              </a:buClr>
              <a:buSzPts val="1400"/>
              <a:buFont typeface="Open Sans Light"/>
              <a:buNone/>
              <a:defRPr sz="14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228600" indent="0" algn="l"/>
            <a:r>
              <a:rPr lang="en-GB" sz="1600" dirty="0">
                <a:latin typeface="Abadi MT Condensed Light" panose="020B0306030101010103" pitchFamily="34" charset="77"/>
              </a:rPr>
              <a:t>The Urban Thinkers Campuses should offer an open space to give a voice to everyone and convene representatives of various constituencies and partner organizations to debate around urban challenges and solutions, to learn from each other and to exchange on emerging practices that can positively contribute to a new urban paradigm. </a:t>
            </a:r>
          </a:p>
          <a:p>
            <a:pPr marL="228600" indent="0" algn="l"/>
            <a:r>
              <a:rPr lang="en-GB" sz="1600" dirty="0">
                <a:latin typeface="Abadi MT Condensed Light" panose="020B0306030101010103" pitchFamily="34" charset="77"/>
              </a:rPr>
              <a:t>The Urban Thinkers Campuses should not be presented as a formal conference where speakers make official statements. The format of the Campus should flexible, based on open facilitated sessions, allowing a high level of interaction. All participants should have equal opportunities to voice their views, ideas, and stories to support their vision. </a:t>
            </a:r>
          </a:p>
          <a:p>
            <a:pPr marL="228600" indent="0" algn="l"/>
            <a:r>
              <a:rPr lang="en-GB" sz="1600" dirty="0">
                <a:latin typeface="Abadi MT Condensed Light" panose="020B0306030101010103" pitchFamily="34" charset="77"/>
              </a:rPr>
              <a:t>The Urban Thinkers Campuses should be focus on the 10 new principles of </a:t>
            </a:r>
            <a:r>
              <a:rPr lang="en-GB" sz="1600" b="1" dirty="0">
                <a:latin typeface="Abadi MT Condensed Light" panose="020B0306030101010103" pitchFamily="34" charset="77"/>
              </a:rPr>
              <a:t>“the City We Need Now!” </a:t>
            </a:r>
            <a:r>
              <a:rPr lang="en-GB" sz="1600" dirty="0">
                <a:latin typeface="Abadi MT Condensed Light" panose="020B0306030101010103" pitchFamily="34" charset="77"/>
              </a:rPr>
              <a:t>and be </a:t>
            </a:r>
            <a:r>
              <a:rPr lang="en-GB" sz="1600" b="1" dirty="0">
                <a:latin typeface="Abadi MT Condensed Light" panose="020B0306030101010103" pitchFamily="34" charset="77"/>
              </a:rPr>
              <a:t>“Action oriented” </a:t>
            </a:r>
            <a:r>
              <a:rPr lang="en-GB" sz="1600" dirty="0">
                <a:latin typeface="Abadi MT Condensed Light" panose="020B0306030101010103" pitchFamily="34" charset="77"/>
              </a:rPr>
              <a:t>with concrete recommendations and solutions, replicable and measurable.</a:t>
            </a:r>
          </a:p>
          <a:p>
            <a:endParaRPr lang="en-KE" sz="2400" dirty="0"/>
          </a:p>
        </p:txBody>
      </p:sp>
      <p:sp>
        <p:nvSpPr>
          <p:cNvPr id="29" name="Title 1">
            <a:extLst>
              <a:ext uri="{FF2B5EF4-FFF2-40B4-BE49-F238E27FC236}">
                <a16:creationId xmlns:a16="http://schemas.microsoft.com/office/drawing/2014/main" id="{F099DA34-5D8F-CD4E-B280-E898604CFAB5}"/>
              </a:ext>
            </a:extLst>
          </p:cNvPr>
          <p:cNvSpPr txBox="1">
            <a:spLocks/>
          </p:cNvSpPr>
          <p:nvPr/>
        </p:nvSpPr>
        <p:spPr>
          <a:xfrm>
            <a:off x="500790" y="887498"/>
            <a:ext cx="6750617"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solidFill>
                  <a:schemeClr val="tx1"/>
                </a:solidFill>
                <a:latin typeface="Abadi MT Condensed Light" panose="020B0306030101010103" pitchFamily="34" charset="77"/>
              </a:rPr>
              <a:t>Build Back Better for Urban Futures </a:t>
            </a:r>
          </a:p>
        </p:txBody>
      </p:sp>
      <p:sp>
        <p:nvSpPr>
          <p:cNvPr id="30" name="Google Shape;77;p16">
            <a:extLst>
              <a:ext uri="{FF2B5EF4-FFF2-40B4-BE49-F238E27FC236}">
                <a16:creationId xmlns:a16="http://schemas.microsoft.com/office/drawing/2014/main" id="{A109F787-1D39-3146-A3EB-AEBBF51E27DD}"/>
              </a:ext>
            </a:extLst>
          </p:cNvPr>
          <p:cNvSpPr txBox="1">
            <a:spLocks/>
          </p:cNvSpPr>
          <p:nvPr/>
        </p:nvSpPr>
        <p:spPr>
          <a:xfrm>
            <a:off x="683670" y="622758"/>
            <a:ext cx="7215600" cy="396300"/>
          </a:xfrm>
          <a:prstGeom prst="rect">
            <a:avLst/>
          </a:prstGeom>
          <a:noFill/>
          <a:ln>
            <a:noFill/>
          </a:ln>
          <a:effectLst>
            <a:innerShdw blurRad="63500" dist="1754188" dir="13500000">
              <a:prstClr val="black">
                <a:alpha val="42000"/>
              </a:prstClr>
            </a:innerShdw>
            <a:reflection blurRad="6350" stA="52000" endA="300" endPos="35000" dir="5400000" sy="-100000" algn="bl" rotWithShape="0"/>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4800"/>
              <a:buFont typeface="Lexend Deca"/>
              <a:buNone/>
              <a:defRPr sz="4800" b="1" i="0" u="none" strike="noStrike" cap="none">
                <a:solidFill>
                  <a:schemeClr val="lt1"/>
                </a:solidFill>
                <a:latin typeface="Lexend Deca"/>
                <a:ea typeface="Lexend Deca"/>
                <a:cs typeface="Lexend Deca"/>
                <a:sym typeface="Lexend Deca"/>
              </a:defRPr>
            </a:lvl9pPr>
          </a:lstStyle>
          <a:p>
            <a:pPr algn="l"/>
            <a:r>
              <a:rPr lang="fr-FR" sz="3200" dirty="0">
                <a:solidFill>
                  <a:schemeClr val="tx2">
                    <a:lumMod val="10000"/>
                  </a:schemeClr>
                </a:solidFill>
                <a:effectLst>
                  <a:outerShdw blurRad="50800" dist="38100" algn="l" rotWithShape="0">
                    <a:prstClr val="black">
                      <a:alpha val="40000"/>
                    </a:prstClr>
                  </a:outerShdw>
                </a:effectLst>
                <a:latin typeface="Abadi MT Condensed Light" panose="020B0306030101010103" pitchFamily="34" charset="77"/>
              </a:rPr>
              <a:t>Give a voice to everyone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9" name="Google Shape;94;p18">
            <a:extLst>
              <a:ext uri="{FF2B5EF4-FFF2-40B4-BE49-F238E27FC236}">
                <a16:creationId xmlns:a16="http://schemas.microsoft.com/office/drawing/2014/main" id="{A651AD73-13CD-2C4B-9719-C686E6F429E0}"/>
              </a:ext>
            </a:extLst>
          </p:cNvPr>
          <p:cNvSpPr txBox="1">
            <a:spLocks/>
          </p:cNvSpPr>
          <p:nvPr/>
        </p:nvSpPr>
        <p:spPr>
          <a:xfrm>
            <a:off x="552993" y="1271736"/>
            <a:ext cx="8038013" cy="109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3pPr>
            <a:lvl4pPr marL="1828800" marR="0" lvl="3"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6pPr>
            <a:lvl7pPr marL="3200400" marR="0" lvl="6"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7pPr>
            <a:lvl8pPr marL="3657600" marR="0" lvl="7"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8pPr>
            <a:lvl9pPr marL="4114800" marR="0" lvl="8" indent="-355600" algn="l" rtl="0">
              <a:lnSpc>
                <a:spcPct val="115000"/>
              </a:lnSpc>
              <a:spcBef>
                <a:spcPts val="0"/>
              </a:spcBef>
              <a:spcAft>
                <a:spcPts val="0"/>
              </a:spcAft>
              <a:buClr>
                <a:schemeClr val="accent2"/>
              </a:buClr>
              <a:buSzPts val="2000"/>
              <a:buFont typeface="Open Sans Light"/>
              <a:buChar char="■"/>
              <a:defRPr sz="2000" b="0" i="0" u="none" strike="noStrike" cap="none">
                <a:solidFill>
                  <a:schemeClr val="dk1"/>
                </a:solidFill>
                <a:latin typeface="Open Sans Light"/>
                <a:ea typeface="Open Sans Light"/>
                <a:cs typeface="Open Sans Light"/>
                <a:sym typeface="Open Sans Light"/>
              </a:defRPr>
            </a:lvl9pPr>
          </a:lstStyle>
          <a:p>
            <a:pPr marL="0" indent="0">
              <a:lnSpc>
                <a:spcPct val="100000"/>
              </a:lnSpc>
              <a:buFont typeface="Nunito"/>
              <a:buNone/>
            </a:pPr>
            <a:r>
              <a:rPr lang="en-US" sz="1500" b="1" dirty="0">
                <a:latin typeface="Abadi MT Condensed Light" panose="020B0306030101010103" pitchFamily="34" charset="77"/>
                <a:ea typeface="Open Sans" panose="020B0606030504020204" pitchFamily="34" charset="0"/>
                <a:cs typeface="Open Sans" panose="020B0606030504020204" pitchFamily="34" charset="0"/>
              </a:rPr>
              <a:t>     Urban Thinkers Campuses should contribute directly to the following objectives:</a:t>
            </a: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Broaden and strengthen the engagement of urban stakeholders on the implementation of the New Urban Agenda.</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Define priorities and means of actions to implement the New Urban Agenda using The City We Need Now Action areas.</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Gather individual organizations commitments and agree to roles and responsibilities in the implementation of specific actions.</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Define action plans combining all priority actions and commitments of stakeholders engaged in the priority actions.</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Agree on an implementable road map with key milestones towards the implementation of priority actions and projects to deliver the New Urban Agenda.</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r>
              <a:rPr lang="en-US" sz="1500" dirty="0">
                <a:latin typeface="Abadi MT Condensed Light" panose="020B0306030101010103" pitchFamily="34" charset="77"/>
                <a:ea typeface="Open Sans" panose="020B0606030504020204" pitchFamily="34" charset="0"/>
                <a:cs typeface="Open Sans" panose="020B0606030504020204" pitchFamily="34" charset="0"/>
              </a:rPr>
              <a:t>Share commitments, action plans and road map publicly through WUC outreach channels (website, social media, email and others).</a:t>
            </a:r>
            <a:endParaRPr lang="en-KE" sz="1500" dirty="0">
              <a:latin typeface="Abadi MT Condensed Light" panose="020B0306030101010103" pitchFamily="34" charset="77"/>
              <a:ea typeface="Open Sans" panose="020B0606030504020204" pitchFamily="34" charset="0"/>
              <a:cs typeface="Open Sans" panose="020B0606030504020204" pitchFamily="34" charset="0"/>
            </a:endParaRPr>
          </a:p>
          <a:p>
            <a:pPr>
              <a:lnSpc>
                <a:spcPct val="100000"/>
              </a:lnSpc>
            </a:pPr>
            <a:endParaRPr lang="en-GB" sz="1500" dirty="0">
              <a:solidFill>
                <a:srgbClr val="2B3546"/>
              </a:solidFill>
              <a:latin typeface="Abadi MT Condensed Light" panose="020B0306030101010103" pitchFamily="34" charset="77"/>
            </a:endParaRPr>
          </a:p>
        </p:txBody>
      </p:sp>
      <p:sp>
        <p:nvSpPr>
          <p:cNvPr id="13" name="Google Shape;276;p26">
            <a:extLst>
              <a:ext uri="{FF2B5EF4-FFF2-40B4-BE49-F238E27FC236}">
                <a16:creationId xmlns:a16="http://schemas.microsoft.com/office/drawing/2014/main" id="{FC9D27BC-8CCB-8340-B444-94A02CA7EDF9}"/>
              </a:ext>
            </a:extLst>
          </p:cNvPr>
          <p:cNvSpPr txBox="1">
            <a:spLocks/>
          </p:cNvSpPr>
          <p:nvPr/>
        </p:nvSpPr>
        <p:spPr>
          <a:xfrm>
            <a:off x="706878" y="696051"/>
            <a:ext cx="6426300" cy="396300"/>
          </a:xfrm>
          <a:prstGeom prst="rect">
            <a:avLst/>
          </a:prstGeom>
          <a:noFill/>
          <a:ln>
            <a:noFill/>
          </a:ln>
          <a:effectLst>
            <a:outerShdw blurRad="28575" dist="19050" dir="5400000" algn="bl" rotWithShape="0">
              <a:schemeClr val="dk1">
                <a:alpha val="1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1pPr>
            <a:lvl2pPr marR="0" lvl="1"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2pPr>
            <a:lvl3pPr marR="0" lvl="2"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3pPr>
            <a:lvl4pPr marR="0" lvl="3"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4pPr>
            <a:lvl5pPr marR="0" lvl="4"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5pPr>
            <a:lvl6pPr marR="0" lvl="5"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6pPr>
            <a:lvl7pPr marR="0" lvl="6"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7pPr>
            <a:lvl8pPr marR="0" lvl="7"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8pPr>
            <a:lvl9pPr marR="0" lvl="8" algn="ctr" rtl="0">
              <a:lnSpc>
                <a:spcPct val="90000"/>
              </a:lnSpc>
              <a:spcBef>
                <a:spcPts val="0"/>
              </a:spcBef>
              <a:spcAft>
                <a:spcPts val="0"/>
              </a:spcAft>
              <a:buClr>
                <a:schemeClr val="lt1"/>
              </a:buClr>
              <a:buSzPts val="2000"/>
              <a:buFont typeface="Lexend Deca"/>
              <a:buNone/>
              <a:defRPr sz="2000" b="1" i="0" u="none" strike="noStrike" cap="none">
                <a:solidFill>
                  <a:schemeClr val="lt1"/>
                </a:solidFill>
                <a:latin typeface="Lexend Deca"/>
                <a:ea typeface="Lexend Deca"/>
                <a:cs typeface="Lexend Deca"/>
                <a:sym typeface="Lexend Deca"/>
              </a:defRPr>
            </a:lvl9pPr>
          </a:lstStyle>
          <a:p>
            <a:pPr algn="l"/>
            <a:r>
              <a:rPr lang="fr-FR" sz="2400" dirty="0">
                <a:solidFill>
                  <a:schemeClr val="tx2">
                    <a:lumMod val="10000"/>
                  </a:schemeClr>
                </a:solidFill>
                <a:latin typeface="Abadi MT Condensed Light" panose="020B0306030101010103" pitchFamily="34" charset="77"/>
              </a:rPr>
              <a:t>Goals and Objectives</a:t>
            </a:r>
          </a:p>
        </p:txBody>
      </p:sp>
    </p:spTree>
  </p:cSld>
  <p:clrMapOvr>
    <a:masterClrMapping/>
  </p:clrMapOvr>
</p:sld>
</file>

<file path=ppt/theme/theme1.xml><?xml version="1.0" encoding="utf-8"?>
<a:theme xmlns:a="http://schemas.openxmlformats.org/drawingml/2006/main" name="Orsino template">
  <a:themeElements>
    <a:clrScheme name="Custom 347">
      <a:dk1>
        <a:srgbClr val="08153D"/>
      </a:dk1>
      <a:lt1>
        <a:srgbClr val="FFFFFF"/>
      </a:lt1>
      <a:dk2>
        <a:srgbClr val="6E8097"/>
      </a:dk2>
      <a:lt2>
        <a:srgbClr val="F1F3F5"/>
      </a:lt2>
      <a:accent1>
        <a:srgbClr val="1A80F9"/>
      </a:accent1>
      <a:accent2>
        <a:srgbClr val="7CB8F9"/>
      </a:accent2>
      <a:accent3>
        <a:srgbClr val="C4CCEC"/>
      </a:accent3>
      <a:accent4>
        <a:srgbClr val="23AED6"/>
      </a:accent4>
      <a:accent5>
        <a:srgbClr val="00AB5B"/>
      </a:accent5>
      <a:accent6>
        <a:srgbClr val="C6DC5D"/>
      </a:accent6>
      <a:hlink>
        <a:srgbClr val="1442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{31F26279-5961-CF4A-BF39-C4A08715CCC7}tf10001072</Template>
  <TotalTime>1814</TotalTime>
  <Words>2109</Words>
  <Application>Microsoft Macintosh PowerPoint</Application>
  <PresentationFormat>Affichage à l'écran (16:9)</PresentationFormat>
  <Paragraphs>253</Paragraphs>
  <Slides>29</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Abadi MT Condensed Light</vt:lpstr>
      <vt:lpstr>Amatic SC</vt:lpstr>
      <vt:lpstr>Arial</vt:lpstr>
      <vt:lpstr>Open Sans Light</vt:lpstr>
      <vt:lpstr>Lexend Deca</vt:lpstr>
      <vt:lpstr>Open Sans SemiBold</vt:lpstr>
      <vt:lpstr>Nunito</vt:lpstr>
      <vt:lpstr>Franklin Gothic Medium</vt:lpstr>
      <vt:lpstr>Orsino template</vt:lpstr>
      <vt:lpstr>UTC 8.0 Guide</vt:lpstr>
      <vt:lpstr>Join the Urban Thinkers Movement!</vt:lpstr>
      <vt:lpstr>Présentation PowerPoint</vt:lpstr>
      <vt:lpstr>Join the World Urban Campaign</vt:lpstr>
      <vt:lpstr>UTC 8.0 Theme 2023:  The City We Need Now!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should you deliver during your UTC?</vt:lpstr>
      <vt:lpstr>What should you deliver during your UTC?</vt:lpstr>
      <vt:lpstr>Présentation PowerPoint</vt:lpstr>
      <vt:lpstr>What about your targets?</vt:lpstr>
      <vt:lpstr>Présentation PowerPoint</vt:lpstr>
      <vt:lpstr>Présentation PowerPoint</vt:lpstr>
      <vt:lpstr>Présentation PowerPoint</vt:lpstr>
      <vt:lpstr>Getting Ready </vt:lpstr>
      <vt:lpstr>During the UTC</vt:lpstr>
      <vt:lpstr>Présentation PowerPoint</vt:lpstr>
      <vt:lpstr>REPORTING</vt:lpstr>
      <vt:lpstr>Présentation PowerPoint</vt:lpstr>
      <vt:lpstr>Requirement to apply</vt:lpstr>
      <vt:lpstr>Enjoy your UTC</vt:lpstr>
    </vt:vector>
  </TitlesOfParts>
  <Manager>World Urban Campaign </Manager>
  <Company>UN-Habitat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Hosting  an Urban Thinkers Campus 7.0</dc:title>
  <dc:subject>Urban Thinkers Campus 7.0 </dc:subject>
  <dc:creator>Damien Thibon</dc:creator>
  <cp:keywords/>
  <dc:description/>
  <cp:lastModifiedBy>Damien Thibon</cp:lastModifiedBy>
  <cp:revision>59</cp:revision>
  <dcterms:modified xsi:type="dcterms:W3CDTF">2023-01-20T05:26:22Z</dcterms:modified>
  <cp:category/>
</cp:coreProperties>
</file>